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5" r:id="rId2"/>
  </p:sldMasterIdLst>
  <p:notesMasterIdLst>
    <p:notesMasterId r:id="rId101"/>
  </p:notesMasterIdLst>
  <p:handoutMasterIdLst>
    <p:handoutMasterId r:id="rId102"/>
  </p:handoutMasterIdLst>
  <p:sldIdLst>
    <p:sldId id="690" r:id="rId3"/>
    <p:sldId id="710" r:id="rId4"/>
    <p:sldId id="709" r:id="rId5"/>
    <p:sldId id="478" r:id="rId6"/>
    <p:sldId id="519" r:id="rId7"/>
    <p:sldId id="655" r:id="rId8"/>
    <p:sldId id="656" r:id="rId9"/>
    <p:sldId id="416" r:id="rId10"/>
    <p:sldId id="707" r:id="rId11"/>
    <p:sldId id="697" r:id="rId12"/>
    <p:sldId id="698" r:id="rId13"/>
    <p:sldId id="465" r:id="rId14"/>
    <p:sldId id="701" r:id="rId15"/>
    <p:sldId id="662" r:id="rId16"/>
    <p:sldId id="708" r:id="rId17"/>
    <p:sldId id="703" r:id="rId18"/>
    <p:sldId id="699" r:id="rId19"/>
    <p:sldId id="525" r:id="rId20"/>
    <p:sldId id="526" r:id="rId21"/>
    <p:sldId id="471" r:id="rId22"/>
    <p:sldId id="527" r:id="rId23"/>
    <p:sldId id="665" r:id="rId24"/>
    <p:sldId id="528" r:id="rId25"/>
    <p:sldId id="529" r:id="rId26"/>
    <p:sldId id="700" r:id="rId27"/>
    <p:sldId id="530" r:id="rId28"/>
    <p:sldId id="531" r:id="rId29"/>
    <p:sldId id="666" r:id="rId30"/>
    <p:sldId id="667" r:id="rId31"/>
    <p:sldId id="668" r:id="rId32"/>
    <p:sldId id="424" r:id="rId33"/>
    <p:sldId id="669" r:id="rId34"/>
    <p:sldId id="476" r:id="rId35"/>
    <p:sldId id="429" r:id="rId36"/>
    <p:sldId id="311" r:id="rId37"/>
    <p:sldId id="402" r:id="rId38"/>
    <p:sldId id="404" r:id="rId39"/>
    <p:sldId id="534" r:id="rId40"/>
    <p:sldId id="468" r:id="rId41"/>
    <p:sldId id="405" r:id="rId42"/>
    <p:sldId id="535" r:id="rId43"/>
    <p:sldId id="686" r:id="rId44"/>
    <p:sldId id="537" r:id="rId45"/>
    <p:sldId id="538" r:id="rId46"/>
    <p:sldId id="620" r:id="rId47"/>
    <p:sldId id="539" r:id="rId48"/>
    <p:sldId id="540" r:id="rId49"/>
    <p:sldId id="541" r:id="rId50"/>
    <p:sldId id="706" r:id="rId51"/>
    <p:sldId id="658" r:id="rId52"/>
    <p:sldId id="693" r:id="rId53"/>
    <p:sldId id="694" r:id="rId54"/>
    <p:sldId id="704" r:id="rId55"/>
    <p:sldId id="678" r:id="rId56"/>
    <p:sldId id="542" r:id="rId57"/>
    <p:sldId id="431" r:id="rId58"/>
    <p:sldId id="467" r:id="rId59"/>
    <p:sldId id="432" r:id="rId60"/>
    <p:sldId id="433" r:id="rId61"/>
    <p:sldId id="434" r:id="rId62"/>
    <p:sldId id="435" r:id="rId63"/>
    <p:sldId id="499" r:id="rId64"/>
    <p:sldId id="436" r:id="rId65"/>
    <p:sldId id="437" r:id="rId66"/>
    <p:sldId id="438" r:id="rId67"/>
    <p:sldId id="679" r:id="rId68"/>
    <p:sldId id="680" r:id="rId69"/>
    <p:sldId id="681" r:id="rId70"/>
    <p:sldId id="682" r:id="rId71"/>
    <p:sldId id="659" r:id="rId72"/>
    <p:sldId id="683" r:id="rId73"/>
    <p:sldId id="442" r:id="rId74"/>
    <p:sldId id="443" r:id="rId75"/>
    <p:sldId id="444" r:id="rId76"/>
    <p:sldId id="445" r:id="rId77"/>
    <p:sldId id="684" r:id="rId78"/>
    <p:sldId id="447" r:id="rId79"/>
    <p:sldId id="632" r:id="rId80"/>
    <p:sldId id="633" r:id="rId81"/>
    <p:sldId id="634" r:id="rId82"/>
    <p:sldId id="635" r:id="rId83"/>
    <p:sldId id="636" r:id="rId84"/>
    <p:sldId id="637" r:id="rId85"/>
    <p:sldId id="638" r:id="rId86"/>
    <p:sldId id="639" r:id="rId87"/>
    <p:sldId id="640" r:id="rId88"/>
    <p:sldId id="641" r:id="rId89"/>
    <p:sldId id="642" r:id="rId90"/>
    <p:sldId id="643" r:id="rId91"/>
    <p:sldId id="644" r:id="rId92"/>
    <p:sldId id="645" r:id="rId93"/>
    <p:sldId id="646" r:id="rId94"/>
    <p:sldId id="647" r:id="rId95"/>
    <p:sldId id="648" r:id="rId96"/>
    <p:sldId id="649" r:id="rId97"/>
    <p:sldId id="650" r:id="rId98"/>
    <p:sldId id="651" r:id="rId99"/>
    <p:sldId id="362" r:id="rId100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CCFF"/>
    <a:srgbClr val="3399FF"/>
    <a:srgbClr val="FF33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1" autoAdjust="0"/>
    <p:restoredTop sz="91240" autoAdjust="0"/>
  </p:normalViewPr>
  <p:slideViewPr>
    <p:cSldViewPr>
      <p:cViewPr varScale="1">
        <p:scale>
          <a:sx n="106" d="100"/>
          <a:sy n="106" d="100"/>
        </p:scale>
        <p:origin x="-1866" y="-96"/>
      </p:cViewPr>
      <p:guideLst>
        <p:guide orient="horz" pos="56"/>
        <p:guide orient="horz" pos="114"/>
        <p:guide orient="horz" pos="405"/>
        <p:guide orient="horz" pos="3917"/>
        <p:guide orient="horz" pos="3770"/>
        <p:guide orient="horz" pos="3854"/>
        <p:guide orient="horz" pos="3552"/>
        <p:guide pos="696"/>
        <p:guide pos="350"/>
        <p:guide pos="780"/>
        <p:guide pos="1584"/>
        <p:guide pos="55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34"/>
    </p:cViewPr>
  </p:sorterViewPr>
  <p:notesViewPr>
    <p:cSldViewPr>
      <p:cViewPr varScale="1">
        <p:scale>
          <a:sx n="79" d="100"/>
          <a:sy n="79" d="100"/>
        </p:scale>
        <p:origin x="-394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fld id="{432186D0-3EAF-4BE8-825E-885AE8D95B6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54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2253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t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9933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7588" y="796925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defTabSz="95250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sl-SI" dirty="0"/>
          </a:p>
        </p:txBody>
      </p:sp>
      <p:sp>
        <p:nvSpPr>
          <p:cNvPr id="2253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262" tIns="47631" rIns="95262" bIns="47631" numCol="1" anchor="b" anchorCtr="0" compatLnSpc="1">
            <a:prstTxWarp prst="textNoShape">
              <a:avLst/>
            </a:prstTxWarp>
          </a:bodyPr>
          <a:lstStyle>
            <a:lvl1pPr algn="r" defTabSz="952500" eaLnBrk="0" hangingPunct="0">
              <a:defRPr sz="1300">
                <a:latin typeface="Arial" charset="0"/>
              </a:defRPr>
            </a:lvl1pPr>
          </a:lstStyle>
          <a:p>
            <a:pPr>
              <a:defRPr/>
            </a:pPr>
            <a:fld id="{8DB5BEF3-967B-4664-B3C6-AF227B722E0D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95258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019175" y="796925"/>
            <a:ext cx="5114925" cy="3836988"/>
          </a:xfrm>
        </p:spPr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5BEF3-967B-4664-B3C6-AF227B722E0D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257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Ograda stranske slik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19175" y="796925"/>
            <a:ext cx="5114925" cy="3836988"/>
          </a:xfrm>
          <a:ln/>
        </p:spPr>
      </p:sp>
      <p:sp>
        <p:nvSpPr>
          <p:cNvPr id="25602" name="Ograda opomb 2"/>
          <p:cNvSpPr>
            <a:spLocks noGrp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prstGeom prst="rect">
            <a:avLst/>
          </a:prstGeom>
          <a:noFill/>
          <a:ln/>
        </p:spPr>
        <p:txBody>
          <a:bodyPr/>
          <a:lstStyle/>
          <a:p>
            <a:endParaRPr lang="sl-SI" smtClean="0">
              <a:latin typeface="Arial" pitchFamily="34" charset="0"/>
            </a:endParaRPr>
          </a:p>
        </p:txBody>
      </p:sp>
      <p:sp>
        <p:nvSpPr>
          <p:cNvPr id="25603" name="Ograda številke diapoz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B5FC8-2169-4067-96A1-F9EB88EAF8AC}" type="slidenum">
              <a:rPr lang="fr-FR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4" name="Ograda noge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sl-SI">
                <a:latin typeface="Times"/>
                <a:cs typeface="Arial" pitchFamily="34" charset="0"/>
              </a:rPr>
              <a:t>GZS Ivan Jezernik 2011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1019175" y="796925"/>
            <a:ext cx="5114925" cy="3836988"/>
          </a:xfrm>
        </p:spPr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B5BEF3-967B-4664-B3C6-AF227B722E0D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4722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22F60-98A6-4BA7-8890-F78A10864A5C}" type="slidenum">
              <a:rPr lang="fr-FR" smtClean="0">
                <a:latin typeface="Arial" pitchFamily="34" charset="0"/>
              </a:rPr>
              <a:pPr/>
              <a:t>55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9175" y="796925"/>
            <a:ext cx="5114925" cy="383698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22F60-98A6-4BA7-8890-F78A10864A5C}" type="slidenum">
              <a:rPr lang="fr-FR" smtClean="0">
                <a:latin typeface="Arial" pitchFamily="34" charset="0"/>
              </a:rPr>
              <a:pPr/>
              <a:t>78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9175" y="796925"/>
            <a:ext cx="5114925" cy="383698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D22F60-98A6-4BA7-8890-F78A10864A5C}" type="slidenum">
              <a:rPr lang="fr-FR" smtClean="0">
                <a:latin typeface="Arial" pitchFamily="34" charset="0"/>
              </a:rPr>
              <a:pPr/>
              <a:t>95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19175" y="796925"/>
            <a:ext cx="5114925" cy="383698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6925"/>
          </a:xfrm>
          <a:prstGeom prst="rect">
            <a:avLst/>
          </a:prstGeo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D818E5B-B201-47D0-BBF2-1B36474E6309}" type="slidenum">
              <a:rPr lang="fr-FR" smtClean="0"/>
              <a:pPr/>
              <a:t>96</a:t>
            </a:fld>
            <a:endParaRPr lang="fr-FR" smtClean="0"/>
          </a:p>
        </p:txBody>
      </p:sp>
      <p:sp>
        <p:nvSpPr>
          <p:cNvPr id="160771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>
              <a:buClrTx/>
              <a:buSzTx/>
              <a:buFontTx/>
              <a:buNone/>
            </a:pPr>
            <a:fld id="{FAB459F9-8D04-4105-AC30-A3A9D7C2710C}" type="slidenum">
              <a:rPr lang="sl-SI" sz="1300">
                <a:solidFill>
                  <a:schemeClr val="tx1"/>
                </a:solidFill>
                <a:latin typeface="Times New Roman" pitchFamily="18" charset="0"/>
              </a:rPr>
              <a:pPr algn="r" defTabSz="990600">
                <a:buClrTx/>
                <a:buSzTx/>
                <a:buFontTx/>
                <a:buNone/>
              </a:pPr>
              <a:t>96</a:t>
            </a:fld>
            <a:endParaRPr lang="sl-SI" sz="13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  <a:noFill/>
        </p:spPr>
        <p:txBody>
          <a:bodyPr lIns="99048" tIns="49524" rIns="99048" bIns="49524"/>
          <a:lstStyle/>
          <a:p>
            <a:pPr defTabSz="914400" eaLnBrk="1" hangingPunct="1"/>
            <a:endParaRPr lang="sl-SI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EDD3C75-83CF-47B4-873A-B400A29061F7}" type="slidenum">
              <a:rPr lang="fr-FR" smtClean="0"/>
              <a:pPr/>
              <a:t>97</a:t>
            </a:fld>
            <a:endParaRPr lang="fr-FR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endParaRPr lang="sl-SI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032125" y="5505450"/>
            <a:ext cx="5943600" cy="527050"/>
          </a:xfrm>
        </p:spPr>
        <p:txBody>
          <a:bodyPr/>
          <a:lstStyle>
            <a:lvl1pPr>
              <a:defRPr sz="24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6184" name="Rectangle 40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5899150"/>
            <a:ext cx="5927725" cy="365125"/>
          </a:xfrm>
        </p:spPr>
        <p:txBody>
          <a:bodyPr/>
          <a:lstStyle>
            <a:lvl1pPr marL="0" indent="0" algn="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modifier le style des sous-titres du masque</a:t>
            </a:r>
          </a:p>
        </p:txBody>
      </p:sp>
      <p:pic>
        <p:nvPicPr>
          <p:cNvPr id="2" name="Picture 2" descr="C:\Users\Ivan\Documents\DOKUMENTI\GZS\Logo GZS\Gasilska zveza Slovenije - logotip - horizontalni CMYK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2"/>
            <a:ext cx="8498455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DC8D839E-4C81-41FC-8DD8-47E8205355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892925" y="76200"/>
            <a:ext cx="2111375" cy="6096000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555625" y="76200"/>
            <a:ext cx="6184900" cy="6096000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51BA21F6-AE5B-4B29-B34F-6659F9F01B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slov, vsebina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555625" y="1143000"/>
            <a:ext cx="3886200" cy="50292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594225" y="1143000"/>
            <a:ext cx="3886200" cy="24384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594225" y="3733800"/>
            <a:ext cx="3886200" cy="24384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95FFA4A6-D01B-4199-8FFC-56C9E9C63D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D3DE86E1-D335-43C1-BA91-A5CC088CBBE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83C38B76-6295-4330-96A1-59290CB6B7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555625" y="1143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94225" y="1143000"/>
            <a:ext cx="38862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F9346AD6-968F-49E8-A1B6-683C7D545D1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B56129A2-C8D0-4DB6-AA90-FA43A891BE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E8F1CD87-12DB-43B0-B74A-F8AC39DF15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0AF89021-00B8-4271-B13A-584BFDBB62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850A51BE-E460-4FCC-A621-51C5DFCEF81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 smtClean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 / </a:t>
            </a:r>
            <a:fld id="{A57ED858-6558-44C1-8879-75159911A80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3"/>
          <p:cNvGrpSpPr>
            <a:grpSpLocks/>
          </p:cNvGrpSpPr>
          <p:nvPr userDrawn="1"/>
        </p:nvGrpSpPr>
        <p:grpSpPr bwMode="auto">
          <a:xfrm>
            <a:off x="0" y="-26988"/>
            <a:ext cx="9144000" cy="863601"/>
            <a:chOff x="0" y="-17"/>
            <a:chExt cx="5760" cy="544"/>
          </a:xfrm>
        </p:grpSpPr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0" y="-17"/>
              <a:ext cx="5760" cy="527"/>
            </a:xfrm>
            <a:prstGeom prst="rect">
              <a:avLst/>
            </a:prstGeom>
            <a:solidFill>
              <a:srgbClr val="FF3300"/>
            </a:solidFill>
            <a:ln w="28575" algn="ctr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sl-SI">
                <a:latin typeface="Arial" charset="0"/>
              </a:endParaRPr>
            </a:p>
          </p:txBody>
        </p:sp>
        <p:pic>
          <p:nvPicPr>
            <p:cNvPr id="4105" name="Picture 19" descr="1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" y="-17"/>
              <a:ext cx="380" cy="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76200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et modifiez le titre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5625" y="1143000"/>
            <a:ext cx="7924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fr-FR"/>
              <a:t>P / </a:t>
            </a:r>
            <a:fld id="{C1961397-67E3-4978-A4F3-96516FD4FA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1045" name="Line 21"/>
          <p:cNvSpPr>
            <a:spLocks noChangeShapeType="1"/>
          </p:cNvSpPr>
          <p:nvPr userDrawn="1"/>
        </p:nvSpPr>
        <p:spPr bwMode="auto">
          <a:xfrm>
            <a:off x="0" y="6381750"/>
            <a:ext cx="9144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sl-SI">
              <a:latin typeface="Arial" charset="0"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46038" y="6453188"/>
            <a:ext cx="1758815" cy="276999"/>
          </a:xfrm>
          <a:prstGeom prst="rect">
            <a:avLst/>
          </a:prstGeom>
          <a:noFill/>
          <a:ln w="2857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sl-SI" sz="1200" dirty="0">
                <a:solidFill>
                  <a:srgbClr val="FF3300"/>
                </a:solidFill>
                <a:latin typeface="Arial" charset="0"/>
              </a:rPr>
              <a:t>GZS / </a:t>
            </a:r>
            <a:r>
              <a:rPr lang="sl-SI" sz="1200" dirty="0" err="1">
                <a:solidFill>
                  <a:srgbClr val="FF3300"/>
                </a:solidFill>
                <a:latin typeface="Arial" charset="0"/>
              </a:rPr>
              <a:t>I.Jezernik</a:t>
            </a:r>
            <a:r>
              <a:rPr lang="sl-SI" sz="1200" dirty="0">
                <a:solidFill>
                  <a:srgbClr val="FF3300"/>
                </a:solidFill>
                <a:latin typeface="Arial" charset="0"/>
              </a:rPr>
              <a:t> / </a:t>
            </a:r>
            <a:r>
              <a:rPr lang="sl-SI" sz="1200" dirty="0" smtClean="0">
                <a:solidFill>
                  <a:srgbClr val="FF3300"/>
                </a:solidFill>
                <a:latin typeface="Arial" charset="0"/>
              </a:rPr>
              <a:t>2022</a:t>
            </a:r>
            <a:endParaRPr lang="de-DE" sz="1200" dirty="0">
              <a:solidFill>
                <a:srgbClr val="FF33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800" b="1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800" b="1" i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2000" b="1" i="1" u="sng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20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511DB-E20A-4820-8170-64D11045319C}" type="datetimeFigureOut">
              <a:rPr lang="sl-SI" smtClean="0"/>
              <a:pPr/>
              <a:t>19. 02. 2022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E66E3-70F5-4190-A761-793786D65464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" Target="slide36.xml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8.png"/><Relationship Id="rId5" Type="http://schemas.openxmlformats.org/officeDocument/2006/relationships/slide" Target="slide40.xml"/><Relationship Id="rId10" Type="http://schemas.openxmlformats.org/officeDocument/2006/relationships/image" Target="../media/image61.jpeg"/><Relationship Id="rId4" Type="http://schemas.openxmlformats.org/officeDocument/2006/relationships/slide" Target="slide41.xml"/><Relationship Id="rId9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6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jpeg"/><Relationship Id="rId5" Type="http://schemas.openxmlformats.org/officeDocument/2006/relationships/image" Target="../media/image16.emf"/><Relationship Id="rId10" Type="http://schemas.openxmlformats.org/officeDocument/2006/relationships/image" Target="../media/image2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27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51520" y="980728"/>
            <a:ext cx="8640960" cy="3024336"/>
          </a:xfrm>
        </p:spPr>
        <p:txBody>
          <a:bodyPr/>
          <a:lstStyle/>
          <a:p>
            <a:pPr algn="ctr"/>
            <a:r>
              <a:rPr lang="sl-SI" sz="3600" dirty="0" smtClean="0">
                <a:solidFill>
                  <a:srgbClr val="FF0000"/>
                </a:solidFill>
              </a:rPr>
              <a:t>POSVET </a:t>
            </a:r>
            <a:r>
              <a:rPr lang="x-none" sz="3600" smtClean="0">
                <a:solidFill>
                  <a:srgbClr val="FF0000"/>
                </a:solidFill>
              </a:rPr>
              <a:t>OBSTOJEČIH </a:t>
            </a:r>
            <a:r>
              <a:rPr lang="x-none" sz="3600">
                <a:solidFill>
                  <a:srgbClr val="FF0000"/>
                </a:solidFill>
              </a:rPr>
              <a:t>SODNIKOV ZA</a:t>
            </a:r>
            <a:r>
              <a:rPr lang="sl-SI" sz="3600" dirty="0">
                <a:solidFill>
                  <a:srgbClr val="FF0000"/>
                </a:solidFill>
              </a:rPr>
              <a:t/>
            </a:r>
            <a:br>
              <a:rPr lang="sl-SI" sz="3600" dirty="0">
                <a:solidFill>
                  <a:srgbClr val="FF0000"/>
                </a:solidFill>
              </a:rPr>
            </a:br>
            <a:r>
              <a:rPr lang="sl-SI" sz="3600" dirty="0">
                <a:solidFill>
                  <a:srgbClr val="FF0000"/>
                </a:solidFill>
              </a:rPr>
              <a:t>CIKEL GASILSKIH TEKMOVANJ ZA MEMORIAL MATEVŽA HACETA 2022/2023</a:t>
            </a:r>
          </a:p>
        </p:txBody>
      </p:sp>
    </p:spTree>
    <p:extLst>
      <p:ext uri="{BB962C8B-B14F-4D97-AF65-F5344CB8AC3E}">
        <p14:creationId xmlns:p14="http://schemas.microsoft.com/office/powerpoint/2010/main" val="140944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39850" y="116632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VEDROVKA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t="26247" r="24414" b="23429"/>
          <a:stretch/>
        </p:blipFill>
        <p:spPr>
          <a:xfrm rot="5400000">
            <a:off x="199797" y="2150642"/>
            <a:ext cx="4774096" cy="266429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0" t="23892" r="19818" b="23485"/>
          <a:stretch/>
        </p:blipFill>
        <p:spPr>
          <a:xfrm rot="5400000">
            <a:off x="3895385" y="2025853"/>
            <a:ext cx="4750925" cy="29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3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VEDROVKA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7" t="20531" r="17035" b="18671"/>
          <a:stretch/>
        </p:blipFill>
        <p:spPr>
          <a:xfrm rot="5400000">
            <a:off x="3791842" y="1893376"/>
            <a:ext cx="4916524" cy="326852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8592" r="17036" b="21633"/>
          <a:stretch/>
        </p:blipFill>
        <p:spPr>
          <a:xfrm rot="5400000">
            <a:off x="127953" y="2043154"/>
            <a:ext cx="493316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 descr="D:\Dokumenti\Tečaji\Sodniki\Sodniški tečaj 2014\cev vedrovka.JPG"/>
          <p:cNvPicPr>
            <a:picLocks noChangeAspect="1" noChangeArrowheads="1"/>
          </p:cNvPicPr>
          <p:nvPr/>
        </p:nvPicPr>
        <p:blipFill>
          <a:blip r:embed="rId2" cstate="print"/>
          <a:srcRect l="10107" t="3617" r="18149"/>
          <a:stretch>
            <a:fillRect/>
          </a:stretch>
        </p:blipFill>
        <p:spPr bwMode="auto">
          <a:xfrm>
            <a:off x="3347864" y="1484784"/>
            <a:ext cx="2555776" cy="3837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CEV OKOLI TELESA VEDROVKE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138242" name="Picture 2" descr="D:\Dokumenti\Tečaji\Sodniki\Posveti za sodnike 2014\2014-02-22 08.31.5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273" t="11454" r="12183" b="19819"/>
          <a:stretch>
            <a:fillRect/>
          </a:stretch>
        </p:blipFill>
        <p:spPr bwMode="auto">
          <a:xfrm>
            <a:off x="251520" y="1484784"/>
            <a:ext cx="3021336" cy="3816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WordArt 16"/>
          <p:cNvSpPr>
            <a:spLocks noChangeArrowheads="1" noChangeShapeType="1" noTextEdit="1"/>
          </p:cNvSpPr>
          <p:nvPr/>
        </p:nvSpPr>
        <p:spPr bwMode="auto">
          <a:xfrm rot="-629567">
            <a:off x="2480163" y="4135218"/>
            <a:ext cx="1584325" cy="1687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pic>
        <p:nvPicPr>
          <p:cNvPr id="8" name="Picture 1" descr="D:\Dokumenti\Tečaji\Sodniki\Posveti za sodnike 2014\SLIKE\2014-02-22 08.32.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500174"/>
            <a:ext cx="2839661" cy="378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Pravokotnik 8"/>
          <p:cNvSpPr/>
          <p:nvPr/>
        </p:nvSpPr>
        <p:spPr>
          <a:xfrm>
            <a:off x="7000892" y="4857760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sl-SI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0" name="Elipsa 9"/>
          <p:cNvSpPr/>
          <p:nvPr/>
        </p:nvSpPr>
        <p:spPr bwMode="auto">
          <a:xfrm>
            <a:off x="1259632" y="3966901"/>
            <a:ext cx="652218" cy="684076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ipsa 10"/>
          <p:cNvSpPr/>
          <p:nvPr/>
        </p:nvSpPr>
        <p:spPr bwMode="auto">
          <a:xfrm>
            <a:off x="4067944" y="2348880"/>
            <a:ext cx="652218" cy="684076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PRIPRAVA ORODJA</a:t>
            </a:r>
            <a:endParaRPr lang="sl-SI" dirty="0"/>
          </a:p>
        </p:txBody>
      </p:sp>
      <p:pic>
        <p:nvPicPr>
          <p:cNvPr id="137218" name="Picture 2" descr="D:\Dokumenti\Tečaji\Sodniki\Posveti za sodnike 2014\mentor priprav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0760" y="2241948"/>
            <a:ext cx="4749312" cy="3167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3" name="Pravokotnik 2"/>
          <p:cNvSpPr/>
          <p:nvPr/>
        </p:nvSpPr>
        <p:spPr>
          <a:xfrm>
            <a:off x="323528" y="1124744"/>
            <a:ext cx="856895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5000"/>
              </a:lnSpc>
              <a:spcBef>
                <a:spcPct val="50000"/>
              </a:spcBef>
              <a:buSzPct val="60000"/>
              <a:buFont typeface="Wingdings" pitchFamily="2" charset="2"/>
              <a:buChar char="Ø"/>
            </a:pPr>
            <a:r>
              <a:rPr lang="sl-SI" dirty="0"/>
              <a:t>Vso opremo si enota sama pripravi, vendar mora ta biti pripravljena pravilno. Pri pripravi </a:t>
            </a:r>
            <a:r>
              <a:rPr lang="sl-SI" dirty="0">
                <a:solidFill>
                  <a:srgbClr val="FF3300"/>
                </a:solidFill>
              </a:rPr>
              <a:t>lahko sodeluje mentor</a:t>
            </a:r>
          </a:p>
        </p:txBody>
      </p:sp>
      <p:pic>
        <p:nvPicPr>
          <p:cNvPr id="4098" name="Picture 2" descr="C:\Users\Ivan\Documents\DOKUMENTI\Tečaji\Sodniki\Posveti za sodnike 2021\priprav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740" y="2240939"/>
            <a:ext cx="3171700" cy="3204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41856"/>
            <a:ext cx="7924800" cy="445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slov 1"/>
          <p:cNvSpPr txBox="1">
            <a:spLocks/>
          </p:cNvSpPr>
          <p:nvPr/>
        </p:nvSpPr>
        <p:spPr bwMode="auto">
          <a:xfrm>
            <a:off x="1259632" y="116631"/>
            <a:ext cx="7264598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PRIPRAVA ORODJA</a:t>
            </a:r>
            <a:endParaRPr lang="sl-SI" kern="0" dirty="0"/>
          </a:p>
        </p:txBody>
      </p:sp>
      <p:sp>
        <p:nvSpPr>
          <p:cNvPr id="7" name="Pravokotnik 6"/>
          <p:cNvSpPr/>
          <p:nvPr/>
        </p:nvSpPr>
        <p:spPr>
          <a:xfrm>
            <a:off x="755576" y="1124744"/>
            <a:ext cx="5832648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5000"/>
              </a:lnSpc>
              <a:spcBef>
                <a:spcPct val="50000"/>
              </a:spcBef>
              <a:buSzPct val="60000"/>
              <a:buFont typeface="Wingdings" pitchFamily="2" charset="2"/>
              <a:buChar char="Ø"/>
            </a:pPr>
            <a:r>
              <a:rPr lang="sl-SI" dirty="0" smtClean="0"/>
              <a:t>Test </a:t>
            </a:r>
            <a:r>
              <a:rPr lang="sl-SI" dirty="0" err="1" smtClean="0"/>
              <a:t>vedrovke</a:t>
            </a:r>
            <a:r>
              <a:rPr lang="sl-SI" dirty="0" smtClean="0"/>
              <a:t> pred začetkom</a:t>
            </a:r>
            <a:endParaRPr lang="sl-SI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1187450" y="0"/>
            <a:ext cx="7816850" cy="733425"/>
          </a:xfrm>
        </p:spPr>
        <p:txBody>
          <a:bodyPr/>
          <a:lstStyle/>
          <a:p>
            <a:r>
              <a:rPr lang="sl-SI" dirty="0"/>
              <a:t/>
            </a:r>
            <a:br>
              <a:rPr lang="sl-SI" dirty="0"/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21506" name="Ograda vsebine 2"/>
          <p:cNvSpPr>
            <a:spLocks noGrp="1"/>
          </p:cNvSpPr>
          <p:nvPr>
            <p:ph idx="1"/>
          </p:nvPr>
        </p:nvSpPr>
        <p:spPr>
          <a:xfrm>
            <a:off x="191356" y="943805"/>
            <a:ext cx="8640638" cy="5029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2400" dirty="0">
                <a:solidFill>
                  <a:srgbClr val="FF0000"/>
                </a:solidFill>
              </a:rPr>
              <a:t>Pozor sodnik ena postavitev tarč</a:t>
            </a:r>
          </a:p>
          <a:p>
            <a:pPr>
              <a:buFont typeface="Wingdings" pitchFamily="2" charset="2"/>
              <a:buChar char="Ø"/>
            </a:pPr>
            <a:r>
              <a:rPr lang="sl-SI" sz="2400" dirty="0">
                <a:solidFill>
                  <a:srgbClr val="FF0000"/>
                </a:solidFill>
              </a:rPr>
              <a:t>(elektronsko merjenje) </a:t>
            </a:r>
          </a:p>
          <a:p>
            <a:endParaRPr lang="sl-SI" dirty="0"/>
          </a:p>
        </p:txBody>
      </p:sp>
      <p:sp>
        <p:nvSpPr>
          <p:cNvPr id="21507" name="Ograda številke diapoz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>
                <a:latin typeface="Arial" pitchFamily="34" charset="0"/>
                <a:cs typeface="Arial" pitchFamily="34" charset="0"/>
              </a:rPr>
              <a:t>P / </a:t>
            </a:r>
            <a:fld id="{4EC1CE53-E5AB-43CD-B599-6D97F08B53E2}" type="slidenum">
              <a:rPr lang="fr-FR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fr-FR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18" y="2275873"/>
            <a:ext cx="2767385" cy="368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08" y="2281807"/>
            <a:ext cx="2762935" cy="368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1808"/>
            <a:ext cx="2762935" cy="368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slov 1"/>
          <p:cNvSpPr txBox="1">
            <a:spLocks/>
          </p:cNvSpPr>
          <p:nvPr/>
        </p:nvSpPr>
        <p:spPr bwMode="auto">
          <a:xfrm>
            <a:off x="611560" y="0"/>
            <a:ext cx="839274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/>
              <a:t/>
            </a:r>
            <a:br>
              <a:rPr lang="sl-SI" kern="0"/>
            </a:br>
            <a:r>
              <a:rPr lang="sl-SI" kern="0"/>
              <a:t>Orodje in oprema za izvedbo vaje-organizator</a:t>
            </a:r>
            <a:br>
              <a:rPr lang="sl-SI" kern="0"/>
            </a:b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227405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pic>
        <p:nvPicPr>
          <p:cNvPr id="92163" name="Picture 3" descr="D:\Dokumenti\Tečaji\Sodniki\Sodniški tečaj 2014\odpiranje pokr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020" y="1129525"/>
            <a:ext cx="5564352" cy="33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9" name="Raven puščični konektor 8"/>
          <p:cNvCxnSpPr>
            <a:cxnSpLocks noChangeShapeType="1"/>
          </p:cNvCxnSpPr>
          <p:nvPr/>
        </p:nvCxnSpPr>
        <p:spPr bwMode="auto">
          <a:xfrm>
            <a:off x="2987824" y="3140968"/>
            <a:ext cx="3240360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0" name="Pravokotnik 9"/>
          <p:cNvSpPr>
            <a:spLocks noChangeArrowheads="1"/>
          </p:cNvSpPr>
          <p:nvPr/>
        </p:nvSpPr>
        <p:spPr bwMode="auto">
          <a:xfrm>
            <a:off x="6226472" y="2816206"/>
            <a:ext cx="27363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 smtClean="0"/>
              <a:t>Vrstni red ni pomemben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107504" y="4869160"/>
            <a:ext cx="9036496" cy="163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sz="2000" dirty="0"/>
              <a:t>Po izdanem povelju predsednika ocenjevalne komisije - </a:t>
            </a:r>
            <a:r>
              <a:rPr lang="sl-SI" sz="2000" b="1" dirty="0">
                <a:solidFill>
                  <a:srgbClr val="FF0000"/>
                </a:solidFill>
              </a:rPr>
              <a:t>»Pozor – zdaj«</a:t>
            </a:r>
            <a:r>
              <a:rPr lang="sl-SI" sz="2000" dirty="0">
                <a:solidFill>
                  <a:srgbClr val="FF0000"/>
                </a:solidFill>
              </a:rPr>
              <a:t> </a:t>
            </a:r>
            <a:r>
              <a:rPr lang="sl-SI" sz="2000" dirty="0"/>
              <a:t>- tečejo vodje skupin (N-1,V-1,C-1) k </a:t>
            </a:r>
            <a:r>
              <a:rPr lang="sl-SI" sz="2000" dirty="0" err="1"/>
              <a:t>vedrovkam</a:t>
            </a:r>
            <a:r>
              <a:rPr lang="sl-SI" sz="2000" b="1" u="sng" dirty="0"/>
              <a:t>, odvijejo cev, odprejo pokrov </a:t>
            </a:r>
            <a:r>
              <a:rPr lang="sl-SI" sz="2000" dirty="0" err="1"/>
              <a:t>vedrovke</a:t>
            </a:r>
            <a:r>
              <a:rPr lang="sl-SI" sz="2000" dirty="0"/>
              <a:t> </a:t>
            </a:r>
            <a:r>
              <a:rPr lang="sl-SI" sz="2000" dirty="0">
                <a:solidFill>
                  <a:srgbClr val="FF0000"/>
                </a:solidFill>
              </a:rPr>
              <a:t>“</a:t>
            </a:r>
            <a:r>
              <a:rPr lang="sl-SI" sz="2000" b="1" dirty="0">
                <a:solidFill>
                  <a:srgbClr val="FF0000"/>
                </a:solidFill>
              </a:rPr>
              <a:t>VRSTNI RED NI POMEMBEN” </a:t>
            </a:r>
            <a:r>
              <a:rPr lang="sl-SI" sz="2000" dirty="0"/>
              <a:t>in se postavijo pred ognjeno črto v položaj za gašenje</a:t>
            </a:r>
            <a:r>
              <a:rPr lang="sl-SI" sz="2000" dirty="0" smtClean="0"/>
              <a:t>.</a:t>
            </a:r>
          </a:p>
          <a:p>
            <a:pPr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dirty="0" smtClean="0"/>
              <a:t> </a:t>
            </a:r>
            <a:endParaRPr lang="sl-SI" b="1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3418557" y="852612"/>
            <a:ext cx="7850187" cy="455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l-SI" sz="2800" b="1" dirty="0"/>
              <a:t>Delo vodje skupine</a:t>
            </a:r>
            <a:r>
              <a:rPr lang="it-IT" sz="2800" b="1" dirty="0"/>
              <a:t>:</a:t>
            </a:r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6442496" y="1268438"/>
            <a:ext cx="358775" cy="360362"/>
            <a:chOff x="612" y="3702"/>
            <a:chExt cx="226" cy="227"/>
          </a:xfrm>
        </p:grpSpPr>
        <p:sp>
          <p:nvSpPr>
            <p:cNvPr id="12" name="Oval 31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13" name="Group 32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14" name="Arc 33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5" name="Arc 34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6" name="Line 35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grpSp>
        <p:nvGrpSpPr>
          <p:cNvPr id="17" name="Group 37"/>
          <p:cNvGrpSpPr>
            <a:grpSpLocks/>
          </p:cNvGrpSpPr>
          <p:nvPr/>
        </p:nvGrpSpPr>
        <p:grpSpPr bwMode="auto">
          <a:xfrm>
            <a:off x="7018560" y="1268438"/>
            <a:ext cx="358775" cy="360362"/>
            <a:chOff x="612" y="3702"/>
            <a:chExt cx="226" cy="227"/>
          </a:xfrm>
        </p:grpSpPr>
        <p:sp>
          <p:nvSpPr>
            <p:cNvPr id="18" name="Oval 38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19" name="Group 39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20" name="Arc 40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21" name="Arc 41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22" name="Line 42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grpSp>
        <p:nvGrpSpPr>
          <p:cNvPr id="23" name="Group 44"/>
          <p:cNvGrpSpPr>
            <a:grpSpLocks/>
          </p:cNvGrpSpPr>
          <p:nvPr/>
        </p:nvGrpSpPr>
        <p:grpSpPr bwMode="auto">
          <a:xfrm>
            <a:off x="7594624" y="1268438"/>
            <a:ext cx="358775" cy="360362"/>
            <a:chOff x="612" y="3702"/>
            <a:chExt cx="226" cy="227"/>
          </a:xfrm>
        </p:grpSpPr>
        <p:sp>
          <p:nvSpPr>
            <p:cNvPr id="24" name="Oval 45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25" name="Group 46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26" name="Arc 47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27" name="Arc 48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28" name="Line 49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8185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3672408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755576" y="4725144"/>
            <a:ext cx="7632848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b="1" dirty="0">
                <a:solidFill>
                  <a:srgbClr val="FF0000"/>
                </a:solidFill>
              </a:rPr>
              <a:t>Povelje »Voda« že pri </a:t>
            </a:r>
            <a:r>
              <a:rPr lang="sl-SI" b="1" dirty="0" err="1">
                <a:solidFill>
                  <a:srgbClr val="FF0000"/>
                </a:solidFill>
              </a:rPr>
              <a:t>vedrovki</a:t>
            </a:r>
            <a:r>
              <a:rPr lang="sl-SI" dirty="0"/>
              <a:t>, </a:t>
            </a:r>
            <a:r>
              <a:rPr lang="sl-SI" dirty="0">
                <a:solidFill>
                  <a:srgbClr val="FF0000"/>
                </a:solidFill>
              </a:rPr>
              <a:t>ko je opravil vse delo </a:t>
            </a:r>
            <a:r>
              <a:rPr lang="sl-SI" dirty="0"/>
              <a:t>pri </a:t>
            </a:r>
            <a:r>
              <a:rPr lang="sl-SI" dirty="0" err="1"/>
              <a:t>vedrovki</a:t>
            </a:r>
            <a:r>
              <a:rPr lang="sl-SI" dirty="0"/>
              <a:t> (vključno z odpiranjem pokrova), </a:t>
            </a:r>
            <a:endParaRPr lang="sl-SI" dirty="0" smtClean="0"/>
          </a:p>
          <a:p>
            <a:pPr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b="1" dirty="0" smtClean="0">
                <a:solidFill>
                  <a:srgbClr val="FF0000"/>
                </a:solidFill>
              </a:rPr>
              <a:t>NI</a:t>
            </a:r>
            <a:r>
              <a:rPr lang="sl-SI" dirty="0" smtClean="0">
                <a:solidFill>
                  <a:srgbClr val="FF3300"/>
                </a:solidFill>
              </a:rPr>
              <a:t> </a:t>
            </a:r>
            <a:r>
              <a:rPr lang="sl-SI" b="1" dirty="0">
                <a:solidFill>
                  <a:srgbClr val="FF0000"/>
                </a:solidFill>
              </a:rPr>
              <a:t>NAPAKA</a:t>
            </a:r>
            <a:endParaRPr lang="sl-SI" b="1" dirty="0"/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5721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4" name="Picture 4" descr="D:\Dokumenti\Tečaji\Sodniki\Sodniški tečaj 2014\pokrov pri vedrov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549809"/>
            <a:ext cx="3779912" cy="3481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Pravokotnik 6"/>
          <p:cNvSpPr>
            <a:spLocks noChangeArrowheads="1"/>
          </p:cNvSpPr>
          <p:nvPr/>
        </p:nvSpPr>
        <p:spPr bwMode="auto">
          <a:xfrm>
            <a:off x="179512" y="5949280"/>
            <a:ext cx="8208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 smtClean="0"/>
              <a:t>Ko je pokrov odprt in cev odvita lahko zahteva VODA</a:t>
            </a:r>
            <a:endParaRPr lang="sl-SI" dirty="0"/>
          </a:p>
        </p:txBody>
      </p:sp>
      <p:cxnSp>
        <p:nvCxnSpPr>
          <p:cNvPr id="8" name="Raven puščični konektor 13"/>
          <p:cNvCxnSpPr>
            <a:cxnSpLocks noChangeShapeType="1"/>
          </p:cNvCxnSpPr>
          <p:nvPr/>
        </p:nvCxnSpPr>
        <p:spPr bwMode="auto">
          <a:xfrm flipH="1" flipV="1">
            <a:off x="4211960" y="4826769"/>
            <a:ext cx="4032448" cy="97849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9" name="Pravokotnik 8"/>
          <p:cNvSpPr/>
          <p:nvPr/>
        </p:nvSpPr>
        <p:spPr>
          <a:xfrm>
            <a:off x="436744" y="1196752"/>
            <a:ext cx="795168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dirty="0" smtClean="0"/>
              <a:t>Vodja </a:t>
            </a:r>
            <a:r>
              <a:rPr lang="sl-SI" dirty="0"/>
              <a:t>skupine se lahko postavi pred ognjeno črto takoj po opravljenem delu pri </a:t>
            </a:r>
            <a:r>
              <a:rPr lang="sl-SI" dirty="0" err="1"/>
              <a:t>vedrovki</a:t>
            </a:r>
            <a:r>
              <a:rPr lang="sl-SI" dirty="0"/>
              <a:t>, lahko pa tudi pridržuje pokrov </a:t>
            </a:r>
            <a:r>
              <a:rPr lang="sl-SI" dirty="0" err="1"/>
              <a:t>vedrovke</a:t>
            </a:r>
            <a:r>
              <a:rPr lang="sl-SI" dirty="0"/>
              <a:t> med zlivanjem vode. </a:t>
            </a:r>
          </a:p>
        </p:txBody>
      </p:sp>
      <p:sp>
        <p:nvSpPr>
          <p:cNvPr id="10" name="Pravokotnik 9"/>
          <p:cNvSpPr/>
          <p:nvPr/>
        </p:nvSpPr>
        <p:spPr>
          <a:xfrm>
            <a:off x="395536" y="3302424"/>
            <a:ext cx="3871308" cy="197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dirty="0" smtClean="0"/>
              <a:t>Ni </a:t>
            </a:r>
            <a:r>
              <a:rPr lang="sl-SI" dirty="0"/>
              <a:t>napaka, če tekmovalec pred izdanim poveljem </a:t>
            </a:r>
            <a:r>
              <a:rPr lang="sl-SI" b="1" dirty="0">
                <a:solidFill>
                  <a:srgbClr val="FF0000"/>
                </a:solidFill>
              </a:rPr>
              <a:t>»Voda« prestopi ognjeno črto in se še pred izdanim poveljem vrne pred njo. 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757363"/>
            <a:ext cx="58293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0283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ttp://www.ednevnik.si/uploads/g/gzsmarje/143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505740"/>
            <a:ext cx="3816424" cy="2867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Pravokotnik 12"/>
          <p:cNvSpPr>
            <a:spLocks noChangeArrowheads="1"/>
          </p:cNvSpPr>
          <p:nvPr/>
        </p:nvSpPr>
        <p:spPr bwMode="auto">
          <a:xfrm>
            <a:off x="1835150" y="5847358"/>
            <a:ext cx="5473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/>
              <a:t>Nošenje veder obeh tekmovalcev</a:t>
            </a:r>
          </a:p>
        </p:txBody>
      </p:sp>
      <p:pic>
        <p:nvPicPr>
          <p:cNvPr id="32789" name="Picture 21" descr="http://www.delo.si/assets/media/picture/20100605/670x420_Delo_Foto-20100605160640-46678400.jpg"/>
          <p:cNvPicPr>
            <a:picLocks noChangeAspect="1" noChangeArrowheads="1"/>
          </p:cNvPicPr>
          <p:nvPr/>
        </p:nvPicPr>
        <p:blipFill>
          <a:blip r:embed="rId3" cstate="print"/>
          <a:srcRect r="26801" b="1001"/>
          <a:stretch>
            <a:fillRect/>
          </a:stretch>
        </p:blipFill>
        <p:spPr bwMode="auto">
          <a:xfrm>
            <a:off x="4932040" y="2400820"/>
            <a:ext cx="3456384" cy="3116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0" name="Raven puščični konektor 9"/>
          <p:cNvCxnSpPr>
            <a:cxnSpLocks noChangeShapeType="1"/>
          </p:cNvCxnSpPr>
          <p:nvPr/>
        </p:nvCxnSpPr>
        <p:spPr bwMode="auto">
          <a:xfrm flipH="1">
            <a:off x="4284663" y="4077072"/>
            <a:ext cx="2735262" cy="1770286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20" name="WordArt 16"/>
          <p:cNvSpPr>
            <a:spLocks noChangeArrowheads="1" noChangeShapeType="1" noTextEdit="1"/>
          </p:cNvSpPr>
          <p:nvPr/>
        </p:nvSpPr>
        <p:spPr bwMode="auto">
          <a:xfrm rot="-629567">
            <a:off x="6656388" y="3818533"/>
            <a:ext cx="1584325" cy="1687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cxnSp>
        <p:nvCxnSpPr>
          <p:cNvPr id="22" name="Raven puščični konektor 21"/>
          <p:cNvCxnSpPr>
            <a:cxnSpLocks noChangeShapeType="1"/>
          </p:cNvCxnSpPr>
          <p:nvPr/>
        </p:nvCxnSpPr>
        <p:spPr bwMode="auto">
          <a:xfrm>
            <a:off x="1979712" y="3573016"/>
            <a:ext cx="1871563" cy="227434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3" name="Pravokotnik 2"/>
          <p:cNvSpPr/>
          <p:nvPr/>
        </p:nvSpPr>
        <p:spPr>
          <a:xfrm>
            <a:off x="467544" y="832913"/>
            <a:ext cx="85367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Po izdanem povelju predsednika ocenjevalne komisije - </a:t>
            </a:r>
            <a:r>
              <a:rPr lang="sl-SI" b="1" dirty="0">
                <a:solidFill>
                  <a:srgbClr val="FF0000"/>
                </a:solidFill>
              </a:rPr>
              <a:t>»Pozor – zdaj« </a:t>
            </a:r>
            <a:r>
              <a:rPr lang="sl-SI" dirty="0"/>
              <a:t>odneseta druga dva tekmovalca eno </a:t>
            </a:r>
            <a:r>
              <a:rPr lang="sl-SI" dirty="0" smtClean="0"/>
              <a:t>vedro z vodo </a:t>
            </a:r>
            <a:r>
              <a:rPr lang="sl-SI" dirty="0"/>
              <a:t>do </a:t>
            </a:r>
            <a:r>
              <a:rPr lang="sl-SI" dirty="0" err="1"/>
              <a:t>vedrovke</a:t>
            </a:r>
            <a:r>
              <a:rPr lang="sl-SI" dirty="0"/>
              <a:t> in vodo zlijeta v </a:t>
            </a:r>
            <a:r>
              <a:rPr lang="sl-SI" dirty="0" err="1"/>
              <a:t>vedrovko</a:t>
            </a:r>
            <a:r>
              <a:rPr lang="sl-SI" dirty="0"/>
              <a:t> (</a:t>
            </a:r>
            <a:r>
              <a:rPr lang="sl-SI" b="1" dirty="0" smtClean="0">
                <a:solidFill>
                  <a:srgbClr val="FF0000"/>
                </a:solidFill>
              </a:rPr>
              <a:t>vedro z vodo </a:t>
            </a:r>
            <a:r>
              <a:rPr lang="sl-SI" b="1" dirty="0">
                <a:solidFill>
                  <a:srgbClr val="FF0000"/>
                </a:solidFill>
              </a:rPr>
              <a:t>nosita oba </a:t>
            </a:r>
            <a:r>
              <a:rPr lang="sl-SI" b="1" dirty="0" smtClean="0">
                <a:solidFill>
                  <a:srgbClr val="FF0000"/>
                </a:solidFill>
              </a:rPr>
              <a:t>tekmovalca skupaj do </a:t>
            </a:r>
            <a:r>
              <a:rPr lang="sl-SI" b="1" dirty="0" err="1" smtClean="0">
                <a:solidFill>
                  <a:srgbClr val="FF0000"/>
                </a:solidFill>
              </a:rPr>
              <a:t>vedrovke</a:t>
            </a:r>
            <a:r>
              <a:rPr lang="sl-SI" dirty="0" smtClean="0"/>
              <a:t>).</a:t>
            </a:r>
            <a:endParaRPr lang="sl-SI" dirty="0"/>
          </a:p>
        </p:txBody>
      </p:sp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0365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80000"/>
              </a:lnSpc>
            </a:pPr>
            <a:r>
              <a:rPr lang="sl-SI" altLang="sl-SI" sz="3200" b="0" dirty="0" smtClean="0">
                <a:solidFill>
                  <a:schemeClr val="tx1"/>
                </a:solidFill>
              </a:rPr>
              <a:t>PIONIRKE / PIONIRJI</a:t>
            </a:r>
          </a:p>
          <a:p>
            <a:pPr lvl="2" eaLnBrk="1" hangingPunct="1">
              <a:lnSpc>
                <a:spcPct val="80000"/>
              </a:lnSpc>
            </a:pPr>
            <a:r>
              <a:rPr lang="sl-SI" altLang="sl-SI" sz="2800" b="0" dirty="0" smtClean="0">
                <a:solidFill>
                  <a:schemeClr val="tx1"/>
                </a:solidFill>
              </a:rPr>
              <a:t>Vaja </a:t>
            </a:r>
            <a:r>
              <a:rPr lang="sl-SI" altLang="sl-SI" sz="2800" b="0" dirty="0">
                <a:solidFill>
                  <a:schemeClr val="tx1"/>
                </a:solidFill>
              </a:rPr>
              <a:t>z </a:t>
            </a:r>
            <a:r>
              <a:rPr lang="sl-SI" altLang="sl-SI" sz="2800" b="0" dirty="0" err="1">
                <a:solidFill>
                  <a:schemeClr val="tx1"/>
                </a:solidFill>
              </a:rPr>
              <a:t>vedrovko</a:t>
            </a:r>
            <a:endParaRPr lang="sl-SI" altLang="sl-SI" sz="2800" b="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</a:pPr>
            <a:r>
              <a:rPr lang="sl-SI" altLang="sl-SI" sz="2800" b="0" dirty="0">
                <a:solidFill>
                  <a:schemeClr val="tx1"/>
                </a:solidFill>
              </a:rPr>
              <a:t>Štafeta s prenosom vode</a:t>
            </a:r>
          </a:p>
          <a:p>
            <a:pPr lvl="2" eaLnBrk="1" hangingPunct="1">
              <a:lnSpc>
                <a:spcPct val="80000"/>
              </a:lnSpc>
            </a:pPr>
            <a:r>
              <a:rPr lang="sl-SI" altLang="sl-SI" sz="2800" b="0" dirty="0">
                <a:solidFill>
                  <a:schemeClr val="tx1"/>
                </a:solidFill>
              </a:rPr>
              <a:t>Vaja razvrščanja za </a:t>
            </a:r>
            <a:r>
              <a:rPr lang="sl-SI" altLang="sl-SI" sz="2800" b="0" dirty="0" smtClean="0">
                <a:solidFill>
                  <a:schemeClr val="tx1"/>
                </a:solidFill>
              </a:rPr>
              <a:t>pionirje-</a:t>
            </a:r>
            <a:r>
              <a:rPr lang="sl-SI" altLang="sl-SI" sz="2800" b="0" dirty="0" err="1" smtClean="0">
                <a:solidFill>
                  <a:schemeClr val="tx1"/>
                </a:solidFill>
              </a:rPr>
              <a:t>ke</a:t>
            </a:r>
            <a:endParaRPr lang="sl-SI" altLang="sl-SI" sz="2800" b="0" dirty="0" smtClean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</a:pPr>
            <a:endParaRPr lang="sl-SI" altLang="sl-SI" sz="2800" b="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sl-SI" altLang="sl-SI" sz="3200" b="0" dirty="0" smtClean="0">
                <a:solidFill>
                  <a:schemeClr val="tx1"/>
                </a:solidFill>
              </a:rPr>
              <a:t>MLADINCI / MLADINKE</a:t>
            </a:r>
          </a:p>
          <a:p>
            <a:pPr lvl="2" eaLnBrk="1" hangingPunct="1">
              <a:lnSpc>
                <a:spcPct val="80000"/>
              </a:lnSpc>
            </a:pPr>
            <a:r>
              <a:rPr lang="sl-SI" altLang="sl-SI" sz="2800" b="0" dirty="0" smtClean="0">
                <a:solidFill>
                  <a:schemeClr val="tx1"/>
                </a:solidFill>
              </a:rPr>
              <a:t>Vaja </a:t>
            </a:r>
            <a:r>
              <a:rPr lang="sl-SI" altLang="sl-SI" sz="2800" b="0" dirty="0">
                <a:solidFill>
                  <a:schemeClr val="tx1"/>
                </a:solidFill>
              </a:rPr>
              <a:t>razvrščanja za </a:t>
            </a:r>
            <a:r>
              <a:rPr lang="sl-SI" altLang="sl-SI" sz="2800" b="0" dirty="0" smtClean="0">
                <a:solidFill>
                  <a:schemeClr val="tx1"/>
                </a:solidFill>
              </a:rPr>
              <a:t>mladinci-</a:t>
            </a:r>
            <a:r>
              <a:rPr lang="sl-SI" altLang="sl-SI" sz="2800" b="0" dirty="0" err="1" smtClean="0">
                <a:solidFill>
                  <a:schemeClr val="tx1"/>
                </a:solidFill>
              </a:rPr>
              <a:t>ke</a:t>
            </a:r>
            <a:endParaRPr lang="sl-SI" altLang="sl-SI" sz="2800" b="0" dirty="0">
              <a:solidFill>
                <a:schemeClr val="tx1"/>
              </a:solidFill>
            </a:endParaRPr>
          </a:p>
          <a:p>
            <a:pPr lvl="2" eaLnBrk="1" hangingPunct="1">
              <a:lnSpc>
                <a:spcPct val="80000"/>
              </a:lnSpc>
            </a:pPr>
            <a:endParaRPr lang="sl-SI" altLang="sl-SI" sz="2800" b="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sl-SI" altLang="sl-SI" sz="3200" b="0" dirty="0" smtClean="0">
                <a:solidFill>
                  <a:schemeClr val="tx1"/>
                </a:solidFill>
              </a:rPr>
              <a:t>ČLANI / ČLANICE</a:t>
            </a:r>
          </a:p>
          <a:p>
            <a:pPr lvl="2" eaLnBrk="1" hangingPunct="1">
              <a:lnSpc>
                <a:spcPct val="80000"/>
              </a:lnSpc>
            </a:pPr>
            <a:r>
              <a:rPr lang="sl-SI" altLang="sl-SI" sz="2800" b="0" dirty="0" smtClean="0">
                <a:solidFill>
                  <a:schemeClr val="tx1"/>
                </a:solidFill>
              </a:rPr>
              <a:t>Vaja </a:t>
            </a:r>
            <a:r>
              <a:rPr lang="sl-SI" altLang="sl-SI" sz="2800" b="0" dirty="0">
                <a:solidFill>
                  <a:schemeClr val="tx1"/>
                </a:solidFill>
              </a:rPr>
              <a:t>razvrščanja za </a:t>
            </a:r>
            <a:r>
              <a:rPr lang="sl-SI" altLang="sl-SI" sz="2800" b="0" dirty="0" smtClean="0">
                <a:solidFill>
                  <a:schemeClr val="tx1"/>
                </a:solidFill>
              </a:rPr>
              <a:t>člani-</a:t>
            </a:r>
            <a:r>
              <a:rPr lang="sl-SI" altLang="sl-SI" sz="2800" b="0" dirty="0" err="1">
                <a:solidFill>
                  <a:schemeClr val="tx1"/>
                </a:solidFill>
              </a:rPr>
              <a:t>c</a:t>
            </a:r>
            <a:r>
              <a:rPr lang="sl-SI" altLang="sl-SI" sz="2800" b="0" dirty="0" err="1" smtClean="0">
                <a:solidFill>
                  <a:schemeClr val="tx1"/>
                </a:solidFill>
              </a:rPr>
              <a:t>e</a:t>
            </a:r>
            <a:endParaRPr lang="sl-SI" altLang="sl-SI" sz="2800" b="0" dirty="0">
              <a:solidFill>
                <a:schemeClr val="tx1"/>
              </a:solidFill>
            </a:endParaRPr>
          </a:p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1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93187" name="Picture 3" descr="D:\Dokumenti\Tečaji\Sodniki\Sodniški tečaj 2014\drugo ved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6593804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8" name="Raven puščični konektor 7"/>
          <p:cNvCxnSpPr>
            <a:cxnSpLocks noChangeShapeType="1"/>
          </p:cNvCxnSpPr>
          <p:nvPr/>
        </p:nvCxnSpPr>
        <p:spPr bwMode="auto">
          <a:xfrm>
            <a:off x="2627784" y="3284984"/>
            <a:ext cx="432048" cy="2304256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1907704" y="5661248"/>
            <a:ext cx="5473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 smtClean="0"/>
              <a:t>Mora počakati drugega tekmovalca</a:t>
            </a:r>
            <a:endParaRPr lang="sl-SI" dirty="0"/>
          </a:p>
        </p:txBody>
      </p:sp>
      <p:cxnSp>
        <p:nvCxnSpPr>
          <p:cNvPr id="12" name="Raven puščični konektor 11"/>
          <p:cNvCxnSpPr>
            <a:cxnSpLocks noChangeShapeType="1"/>
          </p:cNvCxnSpPr>
          <p:nvPr/>
        </p:nvCxnSpPr>
        <p:spPr bwMode="auto">
          <a:xfrm>
            <a:off x="1835696" y="3356992"/>
            <a:ext cx="432048" cy="72008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 type="none" w="sm" len="sm"/>
            <a:tailEnd type="arrow" w="med" len="med"/>
          </a:ln>
        </p:spPr>
      </p:cxnSp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6" name="Pravokotnik 5"/>
          <p:cNvSpPr>
            <a:spLocks noChangeArrowheads="1"/>
          </p:cNvSpPr>
          <p:nvPr/>
        </p:nvSpPr>
        <p:spPr bwMode="auto">
          <a:xfrm>
            <a:off x="1043608" y="5892080"/>
            <a:ext cx="6810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dirty="0" smtClean="0"/>
              <a:t>Oba tekmovalca sodelujeta pri zlivanju</a:t>
            </a:r>
            <a:endParaRPr lang="sl-SI" dirty="0"/>
          </a:p>
        </p:txBody>
      </p:sp>
      <p:pic>
        <p:nvPicPr>
          <p:cNvPr id="45059" name="Picture 3" descr="C:\Users\Ivan\Documents\DOKUMENTI\Tečaji\Sodniki\Posveti za sodnike 2017\zlivanje vode obe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176463" cy="4826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967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446431" y="1196752"/>
            <a:ext cx="8418512" cy="10341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dirty="0" smtClean="0"/>
              <a:t>Na </a:t>
            </a:r>
            <a:r>
              <a:rPr lang="sl-SI" dirty="0"/>
              <a:t>povelje vodje skupine: - »Voda</a:t>
            </a:r>
            <a:r>
              <a:rPr lang="sl-SI" dirty="0" smtClean="0"/>
              <a:t>« (</a:t>
            </a:r>
            <a:r>
              <a:rPr lang="sl-SI" dirty="0"/>
              <a:t>povelje je glasno) - pričneta </a:t>
            </a:r>
            <a:r>
              <a:rPr lang="sl-SI" dirty="0">
                <a:solidFill>
                  <a:srgbClr val="FF0000"/>
                </a:solidFill>
              </a:rPr>
              <a:t>oba tekmovalca</a:t>
            </a:r>
            <a:r>
              <a:rPr lang="sl-SI" dirty="0"/>
              <a:t>, ki sta v skupini, skupaj potiskati bat, vodja skupine pa s curkom meri v </a:t>
            </a:r>
            <a:r>
              <a:rPr lang="sl-SI" dirty="0" smtClean="0"/>
              <a:t>tarčo.</a:t>
            </a:r>
            <a:r>
              <a:rPr lang="sl-SI" dirty="0"/>
              <a:t> </a:t>
            </a:r>
            <a:endParaRPr lang="de-DE" dirty="0"/>
          </a:p>
        </p:txBody>
      </p:sp>
      <p:pic>
        <p:nvPicPr>
          <p:cNvPr id="47106" name="Picture 2" descr="C:\Users\Ivan\Documents\DOKUMENTI\Tečaji\Sodniki\Posveti za sodnike 2021\l_205823c_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62" y="2348880"/>
            <a:ext cx="5832649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0166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46082" name="Picture 2" descr="C:\Users\Ivan\Documents\DOKUMENTI\Tečaji\Sodniki\Posveti za sodnike 2017\črpanj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24744"/>
            <a:ext cx="3124175" cy="4337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>
            <a:spLocks noChangeArrowheads="1"/>
          </p:cNvSpPr>
          <p:nvPr/>
        </p:nvSpPr>
        <p:spPr bwMode="auto">
          <a:xfrm>
            <a:off x="1216623" y="5661247"/>
            <a:ext cx="68105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dirty="0" smtClean="0"/>
              <a:t>Oba tekmovalca sodelujeta pri črpanju</a:t>
            </a:r>
            <a:endParaRPr lang="sl-SI" dirty="0"/>
          </a:p>
        </p:txBody>
      </p:sp>
      <p:cxnSp>
        <p:nvCxnSpPr>
          <p:cNvPr id="7" name="Raven puščični povezovalnik 6"/>
          <p:cNvCxnSpPr/>
          <p:nvPr/>
        </p:nvCxnSpPr>
        <p:spPr bwMode="auto">
          <a:xfrm flipV="1">
            <a:off x="2555776" y="3293685"/>
            <a:ext cx="1728192" cy="23675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18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malecnik.si/pgd/Galerija%201/full/Mladinke%20-vedrovka.jpg"/>
          <p:cNvPicPr>
            <a:picLocks noChangeAspect="1" noChangeArrowheads="1"/>
          </p:cNvPicPr>
          <p:nvPr/>
        </p:nvPicPr>
        <p:blipFill>
          <a:blip r:embed="rId2" cstate="print"/>
          <a:srcRect r="13770" b="5501"/>
          <a:stretch>
            <a:fillRect/>
          </a:stretch>
        </p:blipFill>
        <p:spPr bwMode="auto">
          <a:xfrm>
            <a:off x="2319562" y="2684238"/>
            <a:ext cx="4032572" cy="3314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Raven puščični konektor 5"/>
          <p:cNvCxnSpPr>
            <a:cxnSpLocks noChangeShapeType="1"/>
          </p:cNvCxnSpPr>
          <p:nvPr/>
        </p:nvCxnSpPr>
        <p:spPr bwMode="auto">
          <a:xfrm flipH="1">
            <a:off x="4716016" y="4725144"/>
            <a:ext cx="144016" cy="115212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7" name="Pravokotnik 6"/>
          <p:cNvSpPr>
            <a:spLocks noChangeArrowheads="1"/>
          </p:cNvSpPr>
          <p:nvPr/>
        </p:nvSpPr>
        <p:spPr bwMode="auto">
          <a:xfrm>
            <a:off x="4356100" y="5947065"/>
            <a:ext cx="29527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/>
              <a:t>Zlivanje vode-mimo</a:t>
            </a:r>
          </a:p>
        </p:txBody>
      </p:sp>
      <p:sp>
        <p:nvSpPr>
          <p:cNvPr id="2" name="Pravokotnik 1"/>
          <p:cNvSpPr/>
          <p:nvPr/>
        </p:nvSpPr>
        <p:spPr>
          <a:xfrm>
            <a:off x="359866" y="1124744"/>
            <a:ext cx="8388597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b="1" dirty="0" smtClean="0">
                <a:solidFill>
                  <a:srgbClr val="FF0000"/>
                </a:solidFill>
              </a:rPr>
              <a:t>če </a:t>
            </a:r>
            <a:r>
              <a:rPr lang="sl-SI" b="1" dirty="0">
                <a:solidFill>
                  <a:srgbClr val="FF0000"/>
                </a:solidFill>
              </a:rPr>
              <a:t>ostane kaj vode v vedru, to ni napaka</a:t>
            </a:r>
            <a:r>
              <a:rPr lang="sl-SI" dirty="0"/>
              <a:t>. Mora pa biti aktivnost zlivanja </a:t>
            </a:r>
            <a:r>
              <a:rPr lang="sl-SI" dirty="0" smtClean="0"/>
              <a:t>jasno nakazana</a:t>
            </a:r>
            <a:r>
              <a:rPr lang="sl-SI" dirty="0"/>
              <a:t>. </a:t>
            </a:r>
            <a:endParaRPr lang="sl-SI" dirty="0" smtClean="0"/>
          </a:p>
          <a:p>
            <a:pPr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b="1" dirty="0" smtClean="0">
                <a:solidFill>
                  <a:srgbClr val="FF0000"/>
                </a:solidFill>
              </a:rPr>
              <a:t>Zlivanje </a:t>
            </a:r>
            <a:r>
              <a:rPr lang="sl-SI" b="1" dirty="0">
                <a:solidFill>
                  <a:srgbClr val="FF0000"/>
                </a:solidFill>
              </a:rPr>
              <a:t>vode je dovoljeno pri </a:t>
            </a:r>
            <a:r>
              <a:rPr lang="sl-SI" b="1" dirty="0" err="1">
                <a:solidFill>
                  <a:srgbClr val="FF0000"/>
                </a:solidFill>
              </a:rPr>
              <a:t>vedrovki</a:t>
            </a:r>
            <a:r>
              <a:rPr lang="sl-SI" dirty="0"/>
              <a:t> in ne z razdalje, sicer se to oceni kot nepravilno </a:t>
            </a:r>
            <a:r>
              <a:rPr lang="sl-SI" dirty="0" smtClean="0"/>
              <a:t>delo (po napaki). </a:t>
            </a:r>
            <a:endParaRPr lang="sl-SI" dirty="0"/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184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4" name="Picture 2" descr="C:\Users\Ivan\Documents\DOKUMENTI\Tečaji\Sodniki\Posveti za sodnike 2017\zlivanje vode mi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2409376" cy="3236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ven puščični konektor 5"/>
          <p:cNvCxnSpPr>
            <a:cxnSpLocks noChangeShapeType="1"/>
          </p:cNvCxnSpPr>
          <p:nvPr/>
        </p:nvCxnSpPr>
        <p:spPr bwMode="auto">
          <a:xfrm flipH="1">
            <a:off x="5364088" y="3573016"/>
            <a:ext cx="792088" cy="1910499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6" name="Pravokotnik 5"/>
          <p:cNvSpPr>
            <a:spLocks noChangeArrowheads="1"/>
          </p:cNvSpPr>
          <p:nvPr/>
        </p:nvSpPr>
        <p:spPr bwMode="auto">
          <a:xfrm>
            <a:off x="4356100" y="5513874"/>
            <a:ext cx="4680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/>
              <a:t>Zlivanje </a:t>
            </a:r>
            <a:r>
              <a:rPr lang="sl-SI" dirty="0" smtClean="0"/>
              <a:t>vode-mimo zaprt pokrov</a:t>
            </a:r>
            <a:endParaRPr lang="sl-SI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700808"/>
            <a:ext cx="3313741" cy="3236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avokotnik 8"/>
          <p:cNvSpPr>
            <a:spLocks noChangeArrowheads="1"/>
          </p:cNvSpPr>
          <p:nvPr/>
        </p:nvSpPr>
        <p:spPr bwMode="auto">
          <a:xfrm>
            <a:off x="1115615" y="5483515"/>
            <a:ext cx="29527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/>
              <a:t>Zlivanje vode-mimo</a:t>
            </a:r>
          </a:p>
        </p:txBody>
      </p:sp>
      <p:cxnSp>
        <p:nvCxnSpPr>
          <p:cNvPr id="10" name="Raven puščični konektor 5"/>
          <p:cNvCxnSpPr>
            <a:cxnSpLocks noChangeShapeType="1"/>
          </p:cNvCxnSpPr>
          <p:nvPr/>
        </p:nvCxnSpPr>
        <p:spPr bwMode="auto">
          <a:xfrm flipH="1">
            <a:off x="2339752" y="3861048"/>
            <a:ext cx="144016" cy="151216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5" name="WordArt 16"/>
          <p:cNvSpPr>
            <a:spLocks noChangeArrowheads="1" noChangeShapeType="1" noTextEdit="1"/>
          </p:cNvSpPr>
          <p:nvPr/>
        </p:nvSpPr>
        <p:spPr bwMode="auto">
          <a:xfrm rot="-629567">
            <a:off x="359102" y="3890594"/>
            <a:ext cx="1022149" cy="12753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16" name="Pravokotnik 15"/>
          <p:cNvSpPr/>
          <p:nvPr/>
        </p:nvSpPr>
        <p:spPr>
          <a:xfrm>
            <a:off x="7931923" y="3833968"/>
            <a:ext cx="93647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sl-SI" sz="9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2256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4" name="Pravokotnik 3"/>
          <p:cNvSpPr/>
          <p:nvPr/>
        </p:nvSpPr>
        <p:spPr>
          <a:xfrm>
            <a:off x="395536" y="836712"/>
            <a:ext cx="813690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dirty="0"/>
              <a:t>Vodo morata tekmovalca </a:t>
            </a:r>
            <a:r>
              <a:rPr lang="sl-SI" b="1" dirty="0">
                <a:solidFill>
                  <a:srgbClr val="FF0000"/>
                </a:solidFill>
              </a:rPr>
              <a:t>zlivati ob odprtem pokrovu </a:t>
            </a:r>
            <a:r>
              <a:rPr lang="sl-SI" b="1" dirty="0" err="1" smtClean="0">
                <a:solidFill>
                  <a:srgbClr val="FF0000"/>
                </a:solidFill>
              </a:rPr>
              <a:t>vedrovke</a:t>
            </a:r>
            <a:r>
              <a:rPr lang="sl-SI" b="1" dirty="0" smtClean="0">
                <a:solidFill>
                  <a:srgbClr val="FF0000"/>
                </a:solidFill>
              </a:rPr>
              <a:t>. </a:t>
            </a:r>
            <a:r>
              <a:rPr lang="sl-SI" dirty="0" smtClean="0"/>
              <a:t>Ni </a:t>
            </a:r>
            <a:r>
              <a:rPr lang="sl-SI" dirty="0"/>
              <a:t>napaka, če je na začetku zlivanja pokrov </a:t>
            </a:r>
            <a:r>
              <a:rPr lang="sl-SI" dirty="0" err="1"/>
              <a:t>vedrovke</a:t>
            </a:r>
            <a:r>
              <a:rPr lang="sl-SI" dirty="0"/>
              <a:t> odprt in </a:t>
            </a:r>
            <a:r>
              <a:rPr lang="sl-SI" dirty="0" smtClean="0"/>
              <a:t>se je </a:t>
            </a:r>
            <a:r>
              <a:rPr lang="sl-SI" dirty="0"/>
              <a:t>nato </a:t>
            </a:r>
            <a:r>
              <a:rPr lang="sl-SI" dirty="0" smtClean="0"/>
              <a:t>zaprl </a:t>
            </a:r>
            <a:r>
              <a:rPr lang="sl-SI" dirty="0"/>
              <a:t>tako, da sta del vode zlila preko zaprtega pokrova. </a:t>
            </a:r>
            <a:endParaRPr lang="sl-SI" dirty="0" smtClean="0"/>
          </a:p>
          <a:p>
            <a:pPr algn="just"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b="1" dirty="0" smtClean="0">
                <a:solidFill>
                  <a:srgbClr val="FF0000"/>
                </a:solidFill>
              </a:rPr>
              <a:t>V </a:t>
            </a:r>
            <a:r>
              <a:rPr lang="sl-SI" b="1" dirty="0">
                <a:solidFill>
                  <a:srgbClr val="FF0000"/>
                </a:solidFill>
              </a:rPr>
              <a:t>primeru, da se pokrov </a:t>
            </a:r>
            <a:r>
              <a:rPr lang="sl-SI" b="1" dirty="0" err="1">
                <a:solidFill>
                  <a:srgbClr val="FF0000"/>
                </a:solidFill>
              </a:rPr>
              <a:t>vedrovke</a:t>
            </a:r>
            <a:r>
              <a:rPr lang="sl-SI" b="1" dirty="0">
                <a:solidFill>
                  <a:srgbClr val="FF0000"/>
                </a:solidFill>
              </a:rPr>
              <a:t> </a:t>
            </a:r>
            <a:r>
              <a:rPr lang="sl-SI" b="1" dirty="0" smtClean="0">
                <a:solidFill>
                  <a:srgbClr val="FF0000"/>
                </a:solidFill>
              </a:rPr>
              <a:t>med vajo zapre</a:t>
            </a:r>
            <a:r>
              <a:rPr lang="sl-SI" b="1" dirty="0">
                <a:solidFill>
                  <a:srgbClr val="FF0000"/>
                </a:solidFill>
              </a:rPr>
              <a:t>, ga lahko odpre katerikoli član skupine. </a:t>
            </a:r>
          </a:p>
        </p:txBody>
      </p:sp>
      <p:pic>
        <p:nvPicPr>
          <p:cNvPr id="5" name="Picture 5" descr="D:\Dokumenti\My Pictures\Tekmovanja\slike tekmovanje GZ 09\DSC09640.JPG"/>
          <p:cNvPicPr>
            <a:picLocks noChangeAspect="1" noChangeArrowheads="1"/>
          </p:cNvPicPr>
          <p:nvPr/>
        </p:nvPicPr>
        <p:blipFill>
          <a:blip r:embed="rId2" cstate="print"/>
          <a:srcRect t="25058" r="63815" b="19803"/>
          <a:stretch>
            <a:fillRect/>
          </a:stretch>
        </p:blipFill>
        <p:spPr bwMode="auto">
          <a:xfrm>
            <a:off x="1943708" y="2881355"/>
            <a:ext cx="2988332" cy="3415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Raven puščični konektor 8"/>
          <p:cNvCxnSpPr>
            <a:cxnSpLocks noChangeShapeType="1"/>
          </p:cNvCxnSpPr>
          <p:nvPr/>
        </p:nvCxnSpPr>
        <p:spPr bwMode="auto">
          <a:xfrm flipH="1" flipV="1">
            <a:off x="3635896" y="4588973"/>
            <a:ext cx="2304257" cy="835229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7" name="Pravokotnik 6"/>
          <p:cNvSpPr>
            <a:spLocks noChangeArrowheads="1"/>
          </p:cNvSpPr>
          <p:nvPr/>
        </p:nvSpPr>
        <p:spPr bwMode="auto">
          <a:xfrm>
            <a:off x="4716016" y="5424201"/>
            <a:ext cx="403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/>
              <a:t>Ponovno odpiranje pokrova</a:t>
            </a:r>
          </a:p>
        </p:txBody>
      </p:sp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368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94212" name="Picture 4" descr="D:\Dokumenti\Tečaji\Sodniki\Sodniški tečaj 2014\vedro v vedro plus c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150452"/>
            <a:ext cx="3240360" cy="35556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213" name="Picture 5" descr="D:\Dokumenti\Tečaji\Sodniki\Sodniški tečaj 2014\vedro v ved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256" y="2168838"/>
            <a:ext cx="4573632" cy="3537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8" name="Raven puščični konektor 7"/>
          <p:cNvCxnSpPr>
            <a:cxnSpLocks noChangeShapeType="1"/>
          </p:cNvCxnSpPr>
          <p:nvPr/>
        </p:nvCxnSpPr>
        <p:spPr bwMode="auto">
          <a:xfrm flipV="1">
            <a:off x="5652120" y="4770045"/>
            <a:ext cx="2016224" cy="129254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10" name="Raven puščični konektor 9"/>
          <p:cNvCxnSpPr>
            <a:cxnSpLocks noChangeShapeType="1"/>
          </p:cNvCxnSpPr>
          <p:nvPr/>
        </p:nvCxnSpPr>
        <p:spPr bwMode="auto">
          <a:xfrm flipH="1" flipV="1">
            <a:off x="4427984" y="4622427"/>
            <a:ext cx="1080120" cy="144016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3" name="Pravokotnik 12"/>
          <p:cNvSpPr>
            <a:spLocks noChangeArrowheads="1"/>
          </p:cNvSpPr>
          <p:nvPr/>
        </p:nvSpPr>
        <p:spPr bwMode="auto">
          <a:xfrm>
            <a:off x="4572000" y="5949280"/>
            <a:ext cx="295275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 smtClean="0"/>
              <a:t>Vedro v vedro</a:t>
            </a:r>
            <a:endParaRPr lang="sl-SI" dirty="0"/>
          </a:p>
        </p:txBody>
      </p:sp>
      <p:sp>
        <p:nvSpPr>
          <p:cNvPr id="14" name="WordArt 16"/>
          <p:cNvSpPr>
            <a:spLocks noChangeArrowheads="1" noChangeShapeType="1" noTextEdit="1"/>
          </p:cNvSpPr>
          <p:nvPr/>
        </p:nvSpPr>
        <p:spPr bwMode="auto">
          <a:xfrm rot="-629567">
            <a:off x="2264140" y="4923703"/>
            <a:ext cx="1584325" cy="1687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2" name="Pravokotnik 1"/>
          <p:cNvSpPr/>
          <p:nvPr/>
        </p:nvSpPr>
        <p:spPr>
          <a:xfrm>
            <a:off x="869744" y="836712"/>
            <a:ext cx="81667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Vedri odložita </a:t>
            </a:r>
            <a:r>
              <a:rPr lang="sl-SI" b="1" dirty="0">
                <a:solidFill>
                  <a:srgbClr val="FF0000"/>
                </a:solidFill>
              </a:rPr>
              <a:t>V SVOJI TEKMOVALNI STEZI</a:t>
            </a:r>
            <a:r>
              <a:rPr lang="sl-SI" dirty="0"/>
              <a:t>. Vedro je potrebno odložiti tako, da stoji pokonci</a:t>
            </a:r>
            <a:r>
              <a:rPr lang="sl-SI" dirty="0" smtClean="0"/>
              <a:t>.</a:t>
            </a:r>
          </a:p>
          <a:p>
            <a:r>
              <a:rPr lang="sl-SI" dirty="0" smtClean="0"/>
              <a:t>Tekmovalec lahko odloži vedro sam. </a:t>
            </a:r>
            <a:endParaRPr lang="sl-SI" dirty="0"/>
          </a:p>
        </p:txBody>
      </p:sp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455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pic>
        <p:nvPicPr>
          <p:cNvPr id="4" name="Picture 3" descr="D:\Dokumenti\Tečaji\Sodniki\Sodniški tečaj 2014\postavitev ved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4989" y="1484784"/>
            <a:ext cx="4464496" cy="4403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Pravokotnik 6"/>
          <p:cNvSpPr/>
          <p:nvPr/>
        </p:nvSpPr>
        <p:spPr>
          <a:xfrm>
            <a:off x="4804411" y="927791"/>
            <a:ext cx="4000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Nepravilno odloženo vedro</a:t>
            </a:r>
            <a:endParaRPr lang="sl-SI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3"/>
            <a:ext cx="3359274" cy="4336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476812"/>
            <a:ext cx="6223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avokotnik 8"/>
          <p:cNvSpPr/>
          <p:nvPr/>
        </p:nvSpPr>
        <p:spPr>
          <a:xfrm>
            <a:off x="107504" y="908720"/>
            <a:ext cx="4248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 smtClean="0"/>
              <a:t>Odlaganje vedra plus črpanje</a:t>
            </a:r>
            <a:endParaRPr lang="sl-SI" dirty="0"/>
          </a:p>
        </p:txBody>
      </p:sp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 rot="-629567">
            <a:off x="2264140" y="4923703"/>
            <a:ext cx="1584325" cy="1687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681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4" name="Picture 6" descr="pionirji-vaja_vedrov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908050"/>
            <a:ext cx="42465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avokotnik 4"/>
          <p:cNvSpPr/>
          <p:nvPr/>
        </p:nvSpPr>
        <p:spPr bwMode="auto">
          <a:xfrm>
            <a:off x="2555776" y="2132856"/>
            <a:ext cx="792088" cy="34563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6084169" y="2319263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Odlaganje veder dovoljeno v progi</a:t>
            </a:r>
          </a:p>
          <a:p>
            <a:r>
              <a:rPr lang="sl-SI" dirty="0" smtClean="0"/>
              <a:t>Širine 4m</a:t>
            </a:r>
          </a:p>
          <a:p>
            <a:r>
              <a:rPr lang="sl-SI" dirty="0" smtClean="0"/>
              <a:t>Dolžine 12m</a:t>
            </a:r>
            <a:endParaRPr lang="sl-SI" dirty="0"/>
          </a:p>
        </p:txBody>
      </p:sp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891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3607" y="764704"/>
            <a:ext cx="8640763" cy="19759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l-SI" sz="7200" b="1" u="sng" dirty="0" smtClean="0">
                <a:solidFill>
                  <a:srgbClr val="FF3300"/>
                </a:solidFill>
              </a:rPr>
              <a:t>VAJA Z VEDROVKO</a:t>
            </a:r>
            <a:endParaRPr lang="de-DE" sz="7200" b="1" u="sng" dirty="0">
              <a:solidFill>
                <a:srgbClr val="FF3300"/>
              </a:solidFill>
            </a:endParaRPr>
          </a:p>
        </p:txBody>
      </p:sp>
      <p:pic>
        <p:nvPicPr>
          <p:cNvPr id="6" name="Picture 1" descr="D:\Dokumenti\Tečaji\Sodniki\Posveti za sodnike 2014\vedrovka pionirj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924944"/>
            <a:ext cx="4968552" cy="3297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76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številke diapoz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E8F1CD87-12DB-43B0-B74A-F8AC39DF157C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pic>
        <p:nvPicPr>
          <p:cNvPr id="44034" name="Picture 2" descr="C:\Users\Ivan\Documents\DOKUMENTI\Tečaji\Sodniki\Posveti za sodnike 2019\Mladinsko 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52" y="2343479"/>
            <a:ext cx="5983168" cy="3985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83568" y="936011"/>
            <a:ext cx="8136904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ct val="50000"/>
              </a:spcBef>
              <a:buSzPct val="60000"/>
            </a:pPr>
            <a:r>
              <a:rPr lang="sl-SI" dirty="0"/>
              <a:t>V primeru, da tekmovalec zruši drugo tarčo je napaka </a:t>
            </a:r>
            <a:r>
              <a:rPr lang="sl-SI" dirty="0">
                <a:solidFill>
                  <a:srgbClr val="FF0000"/>
                </a:solidFill>
              </a:rPr>
              <a:t>„Rušenje tuje tarče po napaki“.</a:t>
            </a:r>
            <a:r>
              <a:rPr lang="sl-SI" dirty="0"/>
              <a:t>Vaja je končana, ko so s stojal zrušene vse tri tarče. </a:t>
            </a:r>
            <a:r>
              <a:rPr lang="sl-SI" dirty="0" smtClean="0"/>
              <a:t>Tarče morajo biti zrušene s </a:t>
            </a:r>
            <a:r>
              <a:rPr lang="sl-SI" dirty="0" smtClean="0">
                <a:solidFill>
                  <a:srgbClr val="FF0000"/>
                </a:solidFill>
              </a:rPr>
              <a:t>curkom </a:t>
            </a:r>
            <a:r>
              <a:rPr lang="sl-SI" dirty="0" smtClean="0">
                <a:solidFill>
                  <a:srgbClr val="FF0000"/>
                </a:solidFill>
              </a:rPr>
              <a:t>vode iz </a:t>
            </a:r>
            <a:r>
              <a:rPr lang="sl-SI" dirty="0" err="1" smtClean="0">
                <a:solidFill>
                  <a:srgbClr val="FF0000"/>
                </a:solidFill>
              </a:rPr>
              <a:t>vedrovke</a:t>
            </a:r>
            <a:r>
              <a:rPr lang="sl-SI" dirty="0" smtClean="0">
                <a:solidFill>
                  <a:srgbClr val="FF0000"/>
                </a:solidFill>
              </a:rPr>
              <a:t>.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7436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Vedrovka pad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320925"/>
            <a:ext cx="4095750" cy="307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893" name="Picture 8" descr="zahteva vode pionirj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11400"/>
            <a:ext cx="4105275" cy="3079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ravokotnik 9"/>
          <p:cNvSpPr>
            <a:spLocks noChangeArrowheads="1"/>
          </p:cNvSpPr>
          <p:nvPr/>
        </p:nvSpPr>
        <p:spPr bwMode="auto">
          <a:xfrm>
            <a:off x="468313" y="1412875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Prevrnitev vedrovke</a:t>
            </a:r>
          </a:p>
        </p:txBody>
      </p:sp>
      <p:sp>
        <p:nvSpPr>
          <p:cNvPr id="2" name="Pravokotnik 9"/>
          <p:cNvSpPr>
            <a:spLocks noChangeArrowheads="1"/>
          </p:cNvSpPr>
          <p:nvPr/>
        </p:nvSpPr>
        <p:spPr bwMode="auto">
          <a:xfrm>
            <a:off x="4859338" y="1412875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/>
              <a:t>Prevrnitev vedra</a:t>
            </a:r>
          </a:p>
        </p:txBody>
      </p:sp>
      <p:sp>
        <p:nvSpPr>
          <p:cNvPr id="3" name="Pravokotnik 9"/>
          <p:cNvSpPr>
            <a:spLocks noChangeArrowheads="1"/>
          </p:cNvSpPr>
          <p:nvPr/>
        </p:nvSpPr>
        <p:spPr bwMode="auto">
          <a:xfrm>
            <a:off x="1692275" y="5661025"/>
            <a:ext cx="6119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Tudi če tekmovalec pobere je napaka</a:t>
            </a:r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  <p:bldP spid="2" grpId="0" autoUpdateAnimBg="0"/>
      <p:bldP spid="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5625" y="5719898"/>
            <a:ext cx="7924800" cy="452301"/>
          </a:xfrm>
        </p:spPr>
        <p:txBody>
          <a:bodyPr/>
          <a:lstStyle/>
          <a:p>
            <a:pPr marL="0" indent="0">
              <a:buNone/>
            </a:pPr>
            <a:r>
              <a:rPr lang="sl-SI" b="0" dirty="0" smtClean="0">
                <a:solidFill>
                  <a:schemeClr val="tx1"/>
                </a:solidFill>
              </a:rPr>
              <a:t>Pozor pri začetku merjenja časa</a:t>
            </a:r>
            <a:endParaRPr lang="sl-SI" b="0" dirty="0">
              <a:solidFill>
                <a:schemeClr val="tx1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95234" name="Picture 2" descr="D:\Dokumenti\Tečaji\Sodniki\Sodniški tečaj 2014\črta elektronsko merje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6532098" cy="45231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Raven puščični konektor 6"/>
          <p:cNvCxnSpPr>
            <a:cxnSpLocks noChangeShapeType="1"/>
          </p:cNvCxnSpPr>
          <p:nvPr/>
        </p:nvCxnSpPr>
        <p:spPr bwMode="auto">
          <a:xfrm flipV="1">
            <a:off x="5220072" y="4797152"/>
            <a:ext cx="936104" cy="144016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arrow" w="sm" len="sm"/>
            <a:tailEnd type="arrow" w="med" len="med"/>
          </a:ln>
        </p:spPr>
      </p:cxnSp>
      <p:sp>
        <p:nvSpPr>
          <p:cNvPr id="10" name="Pravokotnik 9"/>
          <p:cNvSpPr>
            <a:spLocks noChangeArrowheads="1"/>
          </p:cNvSpPr>
          <p:nvPr/>
        </p:nvSpPr>
        <p:spPr bwMode="auto">
          <a:xfrm rot="21047765">
            <a:off x="5034166" y="4448503"/>
            <a:ext cx="108012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 smtClean="0"/>
              <a:t>0,50m</a:t>
            </a:r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ELEKTRONSKO MERJENJE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227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5625" y="1143000"/>
            <a:ext cx="7924800" cy="444624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pic>
        <p:nvPicPr>
          <p:cNvPr id="97282" name="Picture 2" descr="D:\Dokumenti\Tečaji\Sodniki\Sodniški tečaj 2014\podpis mentor dese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990857" cy="4494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ravokotnik 5"/>
          <p:cNvSpPr>
            <a:spLocks noChangeArrowheads="1"/>
          </p:cNvSpPr>
          <p:nvPr/>
        </p:nvSpPr>
        <p:spPr bwMode="auto">
          <a:xfrm>
            <a:off x="539552" y="5732463"/>
            <a:ext cx="79928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 smtClean="0"/>
              <a:t>Poleg desetarja pri podpisovanju prisoten mentor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/>
          <p:cNvSpPr txBox="1">
            <a:spLocks noChangeArrowheads="1"/>
          </p:cNvSpPr>
          <p:nvPr/>
        </p:nvSpPr>
        <p:spPr bwMode="auto">
          <a:xfrm>
            <a:off x="555625" y="1143000"/>
            <a:ext cx="82645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</a:pPr>
            <a:r>
              <a:rPr lang="sl-SI" b="1" dirty="0"/>
              <a:t>Tekmovalna enota je diskvalificirana, če: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sl-SI" b="1" dirty="0"/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b="1" dirty="0"/>
              <a:t>Diskvalifikacija tekmovalne enote je opredeljena v Pravilih gasilskih in </a:t>
            </a:r>
            <a:r>
              <a:rPr lang="sl-SI" b="1" dirty="0" err="1"/>
              <a:t>gasilskošportnih</a:t>
            </a:r>
            <a:r>
              <a:rPr lang="sl-SI" b="1" dirty="0"/>
              <a:t> tekmovalnih disciplin (točka 1.7).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sl-SI" b="1" dirty="0"/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b="1" dirty="0"/>
              <a:t>Poleg tega je tekmovalna enota pri tej tekmovalni disciplini diskvalificirana, če: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sl-SI" b="1" dirty="0">
                <a:solidFill>
                  <a:srgbClr val="FF0000"/>
                </a:solidFill>
              </a:rPr>
              <a:t>tekmovalci niso zrušili vseh treh tarč s curkom vode iz </a:t>
            </a:r>
            <a:r>
              <a:rPr lang="sl-SI" b="1" dirty="0" err="1">
                <a:solidFill>
                  <a:srgbClr val="FF0000"/>
                </a:solidFill>
              </a:rPr>
              <a:t>vedrovke</a:t>
            </a:r>
            <a:r>
              <a:rPr lang="sl-SI" b="1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Ograda številke diapozitiva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P / </a:t>
            </a:r>
            <a:fld id="{1036FEAA-B721-41C5-95C8-2F1841FEEDA9}" type="slidenum">
              <a:rPr lang="fr-FR" smtClean="0">
                <a:latin typeface="Arial" pitchFamily="34" charset="0"/>
              </a:rPr>
              <a:pPr/>
              <a:t>35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763713" y="1557338"/>
            <a:ext cx="6119812" cy="395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3706813" y="1557338"/>
            <a:ext cx="1587" cy="395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5795963" y="1557338"/>
            <a:ext cx="0" cy="395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1763713" y="2420938"/>
            <a:ext cx="6119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1763713" y="3213100"/>
            <a:ext cx="6119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3083" name="Text Box 6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1116013" y="5229225"/>
            <a:ext cx="596900" cy="333375"/>
          </a:xfrm>
          <a:prstGeom prst="rect">
            <a:avLst/>
          </a:prstGeom>
          <a:solidFill>
            <a:srgbClr val="00CCFF"/>
          </a:solidFill>
          <a:ln w="28575" algn="ctr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1400" b="1"/>
              <a:t>GS</a:t>
            </a:r>
            <a:endParaRPr lang="de-DE" sz="1400" b="1"/>
          </a:p>
        </p:txBody>
      </p:sp>
      <p:sp>
        <p:nvSpPr>
          <p:cNvPr id="3084" name="Text Box 61" descr="Široke diagonale navzgor"/>
          <p:cNvSpPr txBox="1">
            <a:spLocks noChangeArrowheads="1"/>
          </p:cNvSpPr>
          <p:nvPr/>
        </p:nvSpPr>
        <p:spPr bwMode="auto">
          <a:xfrm>
            <a:off x="1116013" y="1989138"/>
            <a:ext cx="596900" cy="333375"/>
          </a:xfrm>
          <a:prstGeom prst="rect">
            <a:avLst/>
          </a:prstGeom>
          <a:pattFill prst="ltUpDiag">
            <a:fgClr>
              <a:srgbClr val="00CCFF"/>
            </a:fgClr>
            <a:bgClr>
              <a:schemeClr val="bg2"/>
            </a:bgClr>
          </a:pattFill>
          <a:ln w="28575" algn="ctr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1400" b="1"/>
              <a:t>GS</a:t>
            </a:r>
            <a:endParaRPr lang="de-DE" sz="1400" b="1"/>
          </a:p>
        </p:txBody>
      </p:sp>
      <p:sp>
        <p:nvSpPr>
          <p:cNvPr id="3085" name="Text Box 62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116013" y="2349500"/>
            <a:ext cx="596900" cy="333375"/>
          </a:xfrm>
          <a:prstGeom prst="rect">
            <a:avLst/>
          </a:prstGeom>
          <a:solidFill>
            <a:srgbClr val="00CCFF"/>
          </a:solidFill>
          <a:ln w="28575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1400" b="1"/>
              <a:t>S-1</a:t>
            </a:r>
            <a:endParaRPr lang="de-DE" sz="1400" b="1"/>
          </a:p>
        </p:txBody>
      </p:sp>
      <p:sp>
        <p:nvSpPr>
          <p:cNvPr id="3086" name="Text Box 6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956550" y="5229225"/>
            <a:ext cx="596900" cy="333375"/>
          </a:xfrm>
          <a:prstGeom prst="rect">
            <a:avLst/>
          </a:prstGeom>
          <a:solidFill>
            <a:srgbClr val="00CCFF"/>
          </a:solidFill>
          <a:ln w="28575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1400" b="1"/>
              <a:t>S-2</a:t>
            </a:r>
            <a:endParaRPr lang="de-DE" sz="1400" b="1"/>
          </a:p>
        </p:txBody>
      </p:sp>
      <p:graphicFrame>
        <p:nvGraphicFramePr>
          <p:cNvPr id="3074" name="Object 7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588125" y="2420938"/>
          <a:ext cx="4826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" name="CorelDRAW" r:id="rId6" imgW="236880" imgH="453960" progId="">
                  <p:embed/>
                </p:oleObj>
              </mc:Choice>
              <mc:Fallback>
                <p:oleObj name="CorelDRAW" r:id="rId6" imgW="236880" imgH="453960" progId="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2420938"/>
                        <a:ext cx="4826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3399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00563" y="2420938"/>
          <a:ext cx="482600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" name="CorelDRAW" r:id="rId8" imgW="236880" imgH="453960" progId="">
                  <p:embed/>
                </p:oleObj>
              </mc:Choice>
              <mc:Fallback>
                <p:oleObj name="CorelDRAW" r:id="rId8" imgW="236880" imgH="453960" progId="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420938"/>
                        <a:ext cx="482600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3399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64"/>
          <p:cNvGraphicFramePr>
            <a:graphicFrameLocks noGrp="1" noChangeAspect="1"/>
          </p:cNvGraphicFramePr>
          <p:nvPr>
            <p:ph sz="half" idx="1"/>
          </p:nvPr>
        </p:nvGraphicFramePr>
        <p:xfrm>
          <a:off x="2506663" y="2420938"/>
          <a:ext cx="4810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" name="CorelDRAW" r:id="rId9" imgW="236880" imgH="453960" progId="">
                  <p:embed/>
                </p:oleObj>
              </mc:Choice>
              <mc:Fallback>
                <p:oleObj name="CorelDRAW" r:id="rId9" imgW="236880" imgH="453960" progId="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6663" y="2420938"/>
                        <a:ext cx="481012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3399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7" name="Picture 69" descr="I:\Posveti sodniki 2011\Vedr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5084763"/>
            <a:ext cx="357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69" descr="I:\Posveti sodniki 2011\Vedr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638" y="5084763"/>
            <a:ext cx="357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69" descr="I:\Posveti sodniki 2011\Vedr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43213" y="5084763"/>
            <a:ext cx="357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69" descr="I:\Posveti sodniki 2011\Vedr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5" y="5084763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69" descr="I:\Posveti sodniki 2011\Vedr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5463" y="5084763"/>
            <a:ext cx="357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69" descr="I:\Posveti sodniki 2011\Vedro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5084763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Picture 6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875" y="908050"/>
            <a:ext cx="3032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Picture 6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3" y="908050"/>
            <a:ext cx="301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Picture 6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9563" y="908050"/>
            <a:ext cx="3032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6" name="Text Box 62" descr="Temne diagonale navzgor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956550" y="2205038"/>
            <a:ext cx="596900" cy="333375"/>
          </a:xfrm>
          <a:prstGeom prst="rect">
            <a:avLst/>
          </a:prstGeom>
          <a:pattFill prst="dkUpDiag">
            <a:fgClr>
              <a:srgbClr val="66CCFF"/>
            </a:fgClr>
            <a:bgClr>
              <a:schemeClr val="bg2"/>
            </a:bgClr>
          </a:pattFill>
          <a:ln w="28575" algn="ctr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sl-SI" sz="1400" b="1"/>
              <a:t>S-2</a:t>
            </a:r>
            <a:endParaRPr lang="de-DE" sz="1400" b="1"/>
          </a:p>
        </p:txBody>
      </p:sp>
      <p:sp>
        <p:nvSpPr>
          <p:cNvPr id="2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SODNIKI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grada številke diapozitiva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P / </a:t>
            </a:r>
            <a:fld id="{12E74E0A-AE95-4AC3-962F-7809DEC444F8}" type="slidenum">
              <a:rPr lang="fr-FR" smtClean="0">
                <a:latin typeface="Arial" pitchFamily="34" charset="0"/>
              </a:rPr>
              <a:pPr/>
              <a:t>36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43605" y="980728"/>
            <a:ext cx="8640763" cy="181895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l-SI" sz="6600" b="1" u="sng" dirty="0" smtClean="0">
                <a:solidFill>
                  <a:srgbClr val="FF3300"/>
                </a:solidFill>
              </a:rPr>
              <a:t>ŠTAFETNI TEK S PRENOSOM VODE</a:t>
            </a:r>
            <a:endParaRPr lang="de-DE" sz="6600" b="1" u="sng" dirty="0">
              <a:solidFill>
                <a:srgbClr val="FF3300"/>
              </a:solidFill>
            </a:endParaRPr>
          </a:p>
        </p:txBody>
      </p:sp>
      <p:pic>
        <p:nvPicPr>
          <p:cNvPr id="4" name="Picture 12" descr="Gasilsko+tekmovan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716" y="2960388"/>
            <a:ext cx="4896543" cy="32624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grada številke diapozitiva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P / </a:t>
            </a:r>
            <a:fld id="{E2793317-5E08-434C-9E17-22B77D0F1D11}" type="slidenum">
              <a:rPr lang="fr-FR" smtClean="0">
                <a:latin typeface="Arial" pitchFamily="34" charset="0"/>
              </a:rPr>
              <a:pPr/>
              <a:t>37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1187450" y="76200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sl-SI" sz="2800" b="1" dirty="0" smtClean="0">
                <a:solidFill>
                  <a:schemeClr val="bg2"/>
                </a:solidFill>
              </a:rPr>
              <a:t>MERE IN OPREMA</a:t>
            </a:r>
            <a:endParaRPr lang="de-DE" sz="2800" b="1" dirty="0">
              <a:solidFill>
                <a:schemeClr val="bg2"/>
              </a:solidFill>
            </a:endParaRPr>
          </a:p>
        </p:txBody>
      </p:sp>
      <p:sp>
        <p:nvSpPr>
          <p:cNvPr id="57349" name="Oval 7"/>
          <p:cNvSpPr>
            <a:spLocks noChangeArrowheads="1"/>
          </p:cNvSpPr>
          <p:nvPr/>
        </p:nvSpPr>
        <p:spPr bwMode="auto">
          <a:xfrm>
            <a:off x="1331913" y="3357563"/>
            <a:ext cx="1008062" cy="9350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sl-SI" sz="1800" b="1"/>
              <a:t>Prazna</a:t>
            </a:r>
          </a:p>
          <a:p>
            <a:pPr algn="ctr"/>
            <a:r>
              <a:rPr lang="sl-SI" sz="1800" b="1"/>
              <a:t>posoda</a:t>
            </a:r>
          </a:p>
        </p:txBody>
      </p:sp>
      <p:sp>
        <p:nvSpPr>
          <p:cNvPr id="57350" name="Oval 8"/>
          <p:cNvSpPr>
            <a:spLocks noChangeArrowheads="1"/>
          </p:cNvSpPr>
          <p:nvPr/>
        </p:nvSpPr>
        <p:spPr bwMode="auto">
          <a:xfrm>
            <a:off x="4789488" y="3357563"/>
            <a:ext cx="1008062" cy="935037"/>
          </a:xfrm>
          <a:prstGeom prst="ellipse">
            <a:avLst/>
          </a:prstGeom>
          <a:solidFill>
            <a:srgbClr val="00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sl-SI" sz="1800" b="1"/>
              <a:t>Posoda</a:t>
            </a:r>
          </a:p>
          <a:p>
            <a:pPr algn="ctr"/>
            <a:r>
              <a:rPr lang="sl-SI" sz="1800" b="1"/>
              <a:t>z vodo</a:t>
            </a:r>
          </a:p>
        </p:txBody>
      </p:sp>
      <p:sp>
        <p:nvSpPr>
          <p:cNvPr id="57351" name="Line 9"/>
          <p:cNvSpPr>
            <a:spLocks noChangeShapeType="1"/>
          </p:cNvSpPr>
          <p:nvPr/>
        </p:nvSpPr>
        <p:spPr bwMode="auto">
          <a:xfrm>
            <a:off x="2339975" y="3789363"/>
            <a:ext cx="2447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7352" name="Line 11"/>
          <p:cNvSpPr>
            <a:spLocks noChangeShapeType="1"/>
          </p:cNvSpPr>
          <p:nvPr/>
        </p:nvSpPr>
        <p:spPr bwMode="auto">
          <a:xfrm flipV="1">
            <a:off x="1331913" y="34290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7353" name="Line 12"/>
          <p:cNvSpPr>
            <a:spLocks noChangeShapeType="1"/>
          </p:cNvSpPr>
          <p:nvPr/>
        </p:nvSpPr>
        <p:spPr bwMode="auto">
          <a:xfrm flipV="1">
            <a:off x="5797550" y="2205038"/>
            <a:ext cx="0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7354" name="Line 17"/>
          <p:cNvSpPr>
            <a:spLocks noChangeShapeType="1"/>
          </p:cNvSpPr>
          <p:nvPr/>
        </p:nvSpPr>
        <p:spPr bwMode="auto">
          <a:xfrm>
            <a:off x="1333500" y="5156200"/>
            <a:ext cx="4464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sl-SI"/>
          </a:p>
        </p:txBody>
      </p:sp>
      <p:sp>
        <p:nvSpPr>
          <p:cNvPr id="57355" name="Text Box 18"/>
          <p:cNvSpPr txBox="1">
            <a:spLocks noChangeArrowheads="1"/>
          </p:cNvSpPr>
          <p:nvPr/>
        </p:nvSpPr>
        <p:spPr bwMode="auto">
          <a:xfrm>
            <a:off x="3203575" y="4868863"/>
            <a:ext cx="577850" cy="304800"/>
          </a:xfrm>
          <a:prstGeom prst="rect">
            <a:avLst/>
          </a:prstGeom>
          <a:noFill/>
          <a:ln w="28575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sl-SI" sz="1400"/>
              <a:t>15 m</a:t>
            </a:r>
            <a:endParaRPr lang="de-DE" sz="1400"/>
          </a:p>
        </p:txBody>
      </p:sp>
      <p:grpSp>
        <p:nvGrpSpPr>
          <p:cNvPr id="57356" name="Group 25"/>
          <p:cNvGrpSpPr>
            <a:grpSpLocks/>
          </p:cNvGrpSpPr>
          <p:nvPr/>
        </p:nvGrpSpPr>
        <p:grpSpPr bwMode="auto">
          <a:xfrm>
            <a:off x="5652294" y="2779712"/>
            <a:ext cx="290512" cy="433388"/>
            <a:chOff x="3695" y="1842"/>
            <a:chExt cx="183" cy="273"/>
          </a:xfrm>
        </p:grpSpPr>
        <p:sp>
          <p:nvSpPr>
            <p:cNvPr id="57368" name="AutoShape 19"/>
            <p:cNvSpPr>
              <a:spLocks noChangeArrowheads="1"/>
            </p:cNvSpPr>
            <p:nvPr/>
          </p:nvSpPr>
          <p:spPr bwMode="auto">
            <a:xfrm>
              <a:off x="3695" y="1933"/>
              <a:ext cx="183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510 h 21600"/>
                <a:gd name="T14" fmla="*/ 17115 w 21600"/>
                <a:gd name="T15" fmla="*/ 170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l-SI"/>
            </a:p>
          </p:txBody>
        </p:sp>
        <p:grpSp>
          <p:nvGrpSpPr>
            <p:cNvPr id="57369" name="Group 24"/>
            <p:cNvGrpSpPr>
              <a:grpSpLocks/>
            </p:cNvGrpSpPr>
            <p:nvPr/>
          </p:nvGrpSpPr>
          <p:grpSpPr bwMode="auto">
            <a:xfrm>
              <a:off x="3698" y="1842"/>
              <a:ext cx="178" cy="91"/>
              <a:chOff x="3700" y="1842"/>
              <a:chExt cx="205" cy="91"/>
            </a:xfrm>
          </p:grpSpPr>
          <p:sp>
            <p:nvSpPr>
              <p:cNvPr id="57370" name="Arc 21"/>
              <p:cNvSpPr>
                <a:spLocks/>
              </p:cNvSpPr>
              <p:nvPr/>
            </p:nvSpPr>
            <p:spPr bwMode="auto">
              <a:xfrm>
                <a:off x="3809" y="1842"/>
                <a:ext cx="9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7371" name="Arc 22"/>
              <p:cNvSpPr>
                <a:spLocks/>
              </p:cNvSpPr>
              <p:nvPr/>
            </p:nvSpPr>
            <p:spPr bwMode="auto">
              <a:xfrm flipH="1">
                <a:off x="3700" y="1842"/>
                <a:ext cx="9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7372" name="Line 23"/>
              <p:cNvSpPr>
                <a:spLocks noChangeShapeType="1"/>
              </p:cNvSpPr>
              <p:nvPr/>
            </p:nvSpPr>
            <p:spPr bwMode="auto">
              <a:xfrm>
                <a:off x="3787" y="1842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5724525" y="4149725"/>
            <a:ext cx="2624138" cy="1960563"/>
            <a:chOff x="3606" y="2614"/>
            <a:chExt cx="1653" cy="1235"/>
          </a:xfrm>
        </p:grpSpPr>
        <p:sp>
          <p:nvSpPr>
            <p:cNvPr id="57366" name="Line 26"/>
            <p:cNvSpPr>
              <a:spLocks noChangeShapeType="1"/>
            </p:cNvSpPr>
            <p:nvPr/>
          </p:nvSpPr>
          <p:spPr bwMode="auto">
            <a:xfrm flipH="1" flipV="1">
              <a:off x="3606" y="2614"/>
              <a:ext cx="589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med" len="lg"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57367" name="Text Box 27"/>
            <p:cNvSpPr txBox="1">
              <a:spLocks noChangeArrowheads="1"/>
            </p:cNvSpPr>
            <p:nvPr/>
          </p:nvSpPr>
          <p:spPr bwMode="auto">
            <a:xfrm>
              <a:off x="3787" y="3249"/>
              <a:ext cx="1472" cy="6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sl-SI" sz="1400" b="1" u="sng" dirty="0"/>
                <a:t>Posoda:</a:t>
              </a:r>
            </a:p>
            <a:p>
              <a:pPr eaLnBrk="0" hangingPunct="0">
                <a:buFontTx/>
                <a:buChar char="-"/>
              </a:pPr>
              <a:r>
                <a:rPr lang="sl-SI" sz="1400" dirty="0"/>
                <a:t>Premera med </a:t>
              </a:r>
              <a:r>
                <a:rPr lang="sl-SI" sz="1400" b="1" dirty="0" smtClean="0">
                  <a:solidFill>
                    <a:srgbClr val="FF3300"/>
                  </a:solidFill>
                </a:rPr>
                <a:t>42-45 </a:t>
              </a:r>
              <a:r>
                <a:rPr lang="sl-SI" sz="1400" b="1" dirty="0">
                  <a:solidFill>
                    <a:srgbClr val="FF3300"/>
                  </a:solidFill>
                </a:rPr>
                <a:t>cm</a:t>
              </a:r>
            </a:p>
            <a:p>
              <a:pPr eaLnBrk="0" hangingPunct="0">
                <a:buFontTx/>
                <a:buChar char="-"/>
              </a:pPr>
              <a:r>
                <a:rPr lang="sl-SI" sz="1400" dirty="0"/>
                <a:t>Višine </a:t>
              </a:r>
              <a:r>
                <a:rPr lang="sl-SI" sz="1400" b="1" dirty="0">
                  <a:solidFill>
                    <a:srgbClr val="FF3300"/>
                  </a:solidFill>
                </a:rPr>
                <a:t>46-48 cm</a:t>
              </a:r>
            </a:p>
            <a:p>
              <a:pPr eaLnBrk="0" hangingPunct="0">
                <a:buFontTx/>
                <a:buChar char="-"/>
              </a:pPr>
              <a:r>
                <a:rPr lang="sl-SI" sz="1400" dirty="0"/>
                <a:t>5</a:t>
              </a:r>
              <a:r>
                <a:rPr lang="sl-SI" sz="1400" dirty="0" smtClean="0"/>
                <a:t>0 </a:t>
              </a:r>
              <a:r>
                <a:rPr lang="sl-SI" sz="1400" dirty="0"/>
                <a:t>l vode</a:t>
              </a:r>
              <a:endParaRPr lang="de-DE" sz="1400" dirty="0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468313" y="1327150"/>
            <a:ext cx="2336800" cy="1957388"/>
            <a:chOff x="295" y="836"/>
            <a:chExt cx="1472" cy="1233"/>
          </a:xfrm>
        </p:grpSpPr>
        <p:sp>
          <p:nvSpPr>
            <p:cNvPr id="57364" name="Text Box 28"/>
            <p:cNvSpPr txBox="1">
              <a:spLocks noChangeArrowheads="1"/>
            </p:cNvSpPr>
            <p:nvPr/>
          </p:nvSpPr>
          <p:spPr bwMode="auto">
            <a:xfrm>
              <a:off x="295" y="836"/>
              <a:ext cx="1472" cy="73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sl-SI" sz="1400" b="1" u="sng" dirty="0"/>
                <a:t>Posoda:</a:t>
              </a:r>
            </a:p>
            <a:p>
              <a:pPr eaLnBrk="0" hangingPunct="0">
                <a:buFontTx/>
                <a:buChar char="-"/>
              </a:pPr>
              <a:r>
                <a:rPr lang="sl-SI" sz="1400" dirty="0"/>
                <a:t>Premera ,med </a:t>
              </a:r>
              <a:r>
                <a:rPr lang="sl-SI" sz="1400" b="1" dirty="0" smtClean="0">
                  <a:solidFill>
                    <a:srgbClr val="FF3300"/>
                  </a:solidFill>
                </a:rPr>
                <a:t>42-45 </a:t>
              </a:r>
              <a:r>
                <a:rPr lang="sl-SI" sz="1400" b="1" dirty="0">
                  <a:solidFill>
                    <a:srgbClr val="FF3300"/>
                  </a:solidFill>
                </a:rPr>
                <a:t>cm</a:t>
              </a:r>
            </a:p>
            <a:p>
              <a:pPr eaLnBrk="0" hangingPunct="0">
                <a:buFontTx/>
                <a:buChar char="-"/>
              </a:pPr>
              <a:r>
                <a:rPr lang="sl-SI" sz="1400" dirty="0"/>
                <a:t>Višine </a:t>
              </a:r>
              <a:r>
                <a:rPr lang="sl-SI" sz="1400" b="1" dirty="0">
                  <a:solidFill>
                    <a:srgbClr val="FF3300"/>
                  </a:solidFill>
                </a:rPr>
                <a:t>46-48 cm</a:t>
              </a:r>
            </a:p>
            <a:p>
              <a:pPr eaLnBrk="0" hangingPunct="0">
                <a:buFontTx/>
                <a:buChar char="-"/>
              </a:pPr>
              <a:r>
                <a:rPr lang="sl-SI" sz="1400" dirty="0" smtClean="0"/>
                <a:t>Prazna</a:t>
              </a:r>
              <a:endParaRPr lang="sl-SI" sz="1400" dirty="0"/>
            </a:p>
            <a:p>
              <a:pPr eaLnBrk="0" hangingPunct="0">
                <a:buFontTx/>
                <a:buChar char="-"/>
              </a:pPr>
              <a:r>
                <a:rPr lang="sl-SI" sz="1400" dirty="0"/>
                <a:t>Merilna letev</a:t>
              </a:r>
              <a:endParaRPr lang="de-DE" sz="1400" dirty="0"/>
            </a:p>
          </p:txBody>
        </p:sp>
        <p:sp>
          <p:nvSpPr>
            <p:cNvPr id="57365" name="Line 29"/>
            <p:cNvSpPr>
              <a:spLocks noChangeShapeType="1"/>
            </p:cNvSpPr>
            <p:nvPr/>
          </p:nvSpPr>
          <p:spPr bwMode="auto">
            <a:xfrm>
              <a:off x="884" y="1570"/>
              <a:ext cx="182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med" len="lg"/>
            </a:ln>
          </p:spPr>
          <p:txBody>
            <a:bodyPr/>
            <a:lstStyle/>
            <a:p>
              <a:endParaRPr lang="sl-SI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6011863" y="1412876"/>
            <a:ext cx="2625725" cy="1511300"/>
            <a:chOff x="3878" y="890"/>
            <a:chExt cx="1563" cy="1043"/>
          </a:xfrm>
        </p:grpSpPr>
        <p:sp>
          <p:nvSpPr>
            <p:cNvPr id="57362" name="Text Box 30"/>
            <p:cNvSpPr txBox="1">
              <a:spLocks noChangeArrowheads="1"/>
            </p:cNvSpPr>
            <p:nvPr/>
          </p:nvSpPr>
          <p:spPr bwMode="auto">
            <a:xfrm>
              <a:off x="3969" y="890"/>
              <a:ext cx="1472" cy="33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sl-SI" sz="1400" b="1" u="sng"/>
                <a:t>Vedro:</a:t>
              </a:r>
            </a:p>
            <a:p>
              <a:pPr eaLnBrk="0" hangingPunct="0">
                <a:buFontTx/>
                <a:buChar char="-"/>
              </a:pPr>
              <a:r>
                <a:rPr lang="sl-SI" sz="1400"/>
                <a:t>Volumna 3 l</a:t>
              </a:r>
              <a:endParaRPr lang="de-DE" sz="1400"/>
            </a:p>
          </p:txBody>
        </p:sp>
        <p:sp>
          <p:nvSpPr>
            <p:cNvPr id="57363" name="Line 31"/>
            <p:cNvSpPr>
              <a:spLocks noChangeShapeType="1"/>
            </p:cNvSpPr>
            <p:nvPr/>
          </p:nvSpPr>
          <p:spPr bwMode="auto">
            <a:xfrm flipH="1">
              <a:off x="3878" y="1252"/>
              <a:ext cx="408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med" len="lg"/>
            </a:ln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57360" name="Line 27"/>
          <p:cNvSpPr>
            <a:spLocks noChangeShapeType="1"/>
          </p:cNvSpPr>
          <p:nvPr/>
        </p:nvSpPr>
        <p:spPr bwMode="auto">
          <a:xfrm flipH="1">
            <a:off x="3276600" y="2924175"/>
            <a:ext cx="43180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l-SI"/>
          </a:p>
        </p:txBody>
      </p:sp>
      <p:sp>
        <p:nvSpPr>
          <p:cNvPr id="57361" name="Rectangle 5"/>
          <p:cNvSpPr>
            <a:spLocks noChangeArrowheads="1"/>
          </p:cNvSpPr>
          <p:nvPr/>
        </p:nvSpPr>
        <p:spPr bwMode="auto">
          <a:xfrm>
            <a:off x="2339975" y="2636838"/>
            <a:ext cx="2952750" cy="273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l-SI" sz="1400" b="1">
                <a:solidFill>
                  <a:srgbClr val="FF3300"/>
                </a:solidFill>
              </a:rPr>
              <a:t>Črta ki označuje stezo</a:t>
            </a:r>
            <a:endParaRPr lang="it-IT" sz="14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0AF89021-00B8-4271-B13A-584BFDBB62CC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960874"/>
            <a:ext cx="2981930" cy="5301208"/>
          </a:xfrm>
          <a:prstGeom prst="rect">
            <a:avLst/>
          </a:prstGeom>
        </p:spPr>
      </p:pic>
      <p:pic>
        <p:nvPicPr>
          <p:cNvPr id="45058" name="Picture 2" descr="C:\Users\Ivan\Documents\DOKUMENTI\Tečaji\Sodniki\Predavanja\merilna son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4" y="908719"/>
            <a:ext cx="2225708" cy="535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Ivan\Documents\DOKUMENTI\Tečaji\Sodniki\Posveti za sodnike 2017\vedro prenos vo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76872"/>
            <a:ext cx="2527539" cy="279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1187450" y="76200"/>
            <a:ext cx="781685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ORODJE IN OPREMA ZA VAJO</a:t>
            </a:r>
            <a:endParaRPr lang="sl-SI" kern="0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 rot="887377">
            <a:off x="6948264" y="3137749"/>
            <a:ext cx="97609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>
                <a:solidFill>
                  <a:srgbClr val="FF0000"/>
                </a:solidFill>
              </a:rPr>
              <a:t>3</a:t>
            </a:r>
            <a:r>
              <a:rPr lang="sl-SI" kern="0" dirty="0" smtClean="0">
                <a:solidFill>
                  <a:srgbClr val="FF0000"/>
                </a:solidFill>
              </a:rPr>
              <a:t>L</a:t>
            </a:r>
            <a:endParaRPr lang="sl-SI" kern="0" dirty="0">
              <a:solidFill>
                <a:srgbClr val="FF0000"/>
              </a:solidFill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3243834" y="3987194"/>
            <a:ext cx="97609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sz="2400" kern="0" dirty="0" smtClean="0">
                <a:solidFill>
                  <a:srgbClr val="FF0000"/>
                </a:solidFill>
              </a:rPr>
              <a:t>50L</a:t>
            </a:r>
            <a:endParaRPr lang="sl-SI" sz="2400" kern="0" dirty="0">
              <a:solidFill>
                <a:srgbClr val="FF0000"/>
              </a:solidFill>
            </a:endParaRPr>
          </a:p>
        </p:txBody>
      </p:sp>
      <p:sp>
        <p:nvSpPr>
          <p:cNvPr id="10" name="Naslov 1"/>
          <p:cNvSpPr txBox="1">
            <a:spLocks/>
          </p:cNvSpPr>
          <p:nvPr/>
        </p:nvSpPr>
        <p:spPr>
          <a:xfrm rot="464036">
            <a:off x="4518573" y="4067753"/>
            <a:ext cx="97609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sz="2400" kern="0" dirty="0" smtClean="0">
                <a:solidFill>
                  <a:srgbClr val="FF0000"/>
                </a:solidFill>
              </a:rPr>
              <a:t>50L</a:t>
            </a:r>
            <a:endParaRPr lang="sl-SI" sz="24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0AF89021-00B8-4271-B13A-584BFDBB62CC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7"/>
            <a:ext cx="3744416" cy="524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:\Users\Ivan\Documents\DOKUMENTI\Tečaji\Sodniki\Posveti za sodnike 2019\posoda prenos vo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2793"/>
            <a:ext cx="47053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1187450" y="76200"/>
            <a:ext cx="781685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ORODJE IN OPREMA ZA VAJO</a:t>
            </a:r>
            <a:endParaRPr lang="sl-SI" kern="0" dirty="0"/>
          </a:p>
        </p:txBody>
      </p:sp>
      <p:sp>
        <p:nvSpPr>
          <p:cNvPr id="8" name="Naslov 1"/>
          <p:cNvSpPr txBox="1">
            <a:spLocks/>
          </p:cNvSpPr>
          <p:nvPr/>
        </p:nvSpPr>
        <p:spPr>
          <a:xfrm>
            <a:off x="2267744" y="3789040"/>
            <a:ext cx="97609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>
                <a:solidFill>
                  <a:srgbClr val="FF0000"/>
                </a:solidFill>
              </a:rPr>
              <a:t>50L</a:t>
            </a:r>
            <a:endParaRPr lang="sl-SI" kern="0" dirty="0">
              <a:solidFill>
                <a:srgbClr val="FF0000"/>
              </a:solidFill>
            </a:endParaRPr>
          </a:p>
        </p:txBody>
      </p:sp>
      <p:sp>
        <p:nvSpPr>
          <p:cNvPr id="9" name="Naslov 1"/>
          <p:cNvSpPr txBox="1">
            <a:spLocks/>
          </p:cNvSpPr>
          <p:nvPr/>
        </p:nvSpPr>
        <p:spPr>
          <a:xfrm>
            <a:off x="5672989" y="4210835"/>
            <a:ext cx="720080" cy="338397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sz="2000" kern="0" dirty="0">
                <a:solidFill>
                  <a:srgbClr val="FF0000"/>
                </a:solidFill>
              </a:rPr>
              <a:t>3</a:t>
            </a:r>
            <a:r>
              <a:rPr lang="sl-SI" sz="2000" kern="0" dirty="0" smtClean="0">
                <a:solidFill>
                  <a:srgbClr val="FF0000"/>
                </a:solidFill>
              </a:rPr>
              <a:t>L</a:t>
            </a:r>
            <a:endParaRPr lang="sl-SI" sz="2000" kern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84213" y="1484784"/>
            <a:ext cx="539432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85000"/>
              </a:lnSpc>
              <a:spcBef>
                <a:spcPct val="30000"/>
              </a:spcBef>
              <a:buSzPct val="60000"/>
              <a:buFont typeface="Wingdings" pitchFamily="2" charset="2"/>
              <a:buChar char="Ø"/>
            </a:pPr>
            <a:r>
              <a:rPr lang="sl-SI" sz="2000" dirty="0"/>
              <a:t>Tekmovalna skupina je sestavljena iz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sl-SI" sz="2000" dirty="0"/>
              <a:t>najmanj</a:t>
            </a:r>
            <a:r>
              <a:rPr lang="it-IT" sz="2000" dirty="0"/>
              <a:t> 9 </a:t>
            </a:r>
            <a:r>
              <a:rPr lang="sl-SI" sz="2000" dirty="0"/>
              <a:t>tekmovalcev, lahko pa ima v sestavi tudi rezervo </a:t>
            </a:r>
            <a:r>
              <a:rPr lang="it-IT" sz="2000" dirty="0"/>
              <a:t>(10 </a:t>
            </a:r>
            <a:r>
              <a:rPr lang="sl-SI" sz="2000" dirty="0"/>
              <a:t>tekmovalcev</a:t>
            </a:r>
            <a:r>
              <a:rPr lang="it-IT" sz="2000" dirty="0"/>
              <a:t>).</a:t>
            </a:r>
          </a:p>
          <a:p>
            <a:pPr marL="457200" indent="-457200">
              <a:lnSpc>
                <a:spcPct val="85000"/>
              </a:lnSpc>
              <a:buSzPct val="60000"/>
              <a:buFont typeface="Wingdings" pitchFamily="2" charset="2"/>
              <a:buChar char="Ø"/>
            </a:pPr>
            <a:endParaRPr lang="it-IT" sz="2000" dirty="0"/>
          </a:p>
          <a:p>
            <a:pPr marL="457200" indent="-457200">
              <a:lnSpc>
                <a:spcPct val="85000"/>
              </a:lnSpc>
              <a:spcBef>
                <a:spcPct val="30000"/>
              </a:spcBef>
              <a:buSzPct val="60000"/>
              <a:buFont typeface="Wingdings" pitchFamily="2" charset="2"/>
              <a:buChar char="Ø"/>
            </a:pPr>
            <a:r>
              <a:rPr lang="sl-SI" sz="2000" dirty="0"/>
              <a:t>Sodelujejo lahko tekmovalci v starosti</a:t>
            </a:r>
            <a:r>
              <a:rPr lang="it-IT" sz="2000" dirty="0"/>
              <a:t> </a:t>
            </a:r>
            <a:r>
              <a:rPr lang="sl-SI" sz="2000" dirty="0"/>
              <a:t>6</a:t>
            </a:r>
            <a:r>
              <a:rPr lang="it-IT" sz="2000" dirty="0" smtClean="0"/>
              <a:t> </a:t>
            </a:r>
            <a:r>
              <a:rPr lang="sl-SI" sz="2000" dirty="0"/>
              <a:t>do</a:t>
            </a:r>
            <a:r>
              <a:rPr lang="it-IT" sz="2000" dirty="0"/>
              <a:t> 1</a:t>
            </a:r>
            <a:r>
              <a:rPr lang="sl-SI" sz="2000" dirty="0"/>
              <a:t>1</a:t>
            </a:r>
            <a:r>
              <a:rPr lang="it-IT" sz="2000" dirty="0"/>
              <a:t> </a:t>
            </a:r>
            <a:r>
              <a:rPr lang="sl-SI" sz="2000" dirty="0"/>
              <a:t>let</a:t>
            </a:r>
            <a:r>
              <a:rPr lang="it-IT" sz="2000" dirty="0"/>
              <a:t>.</a:t>
            </a:r>
            <a:endParaRPr lang="sl-SI" sz="2000" dirty="0"/>
          </a:p>
          <a:p>
            <a:pPr marL="457200" indent="-457200">
              <a:lnSpc>
                <a:spcPct val="85000"/>
              </a:lnSpc>
              <a:spcBef>
                <a:spcPct val="30000"/>
              </a:spcBef>
              <a:buSzPct val="60000"/>
              <a:buFont typeface="Wingdings" pitchFamily="2" charset="2"/>
              <a:buChar char="Ø"/>
            </a:pPr>
            <a:endParaRPr lang="sl-SI" sz="2000" dirty="0"/>
          </a:p>
          <a:p>
            <a:pPr marL="457200" indent="-457200">
              <a:lnSpc>
                <a:spcPct val="85000"/>
              </a:lnSpc>
              <a:spcBef>
                <a:spcPct val="30000"/>
              </a:spcBef>
              <a:buSzPct val="60000"/>
              <a:buFont typeface="Wingdings" pitchFamily="2" charset="2"/>
              <a:buChar char="Ø"/>
            </a:pPr>
            <a:r>
              <a:rPr lang="sl-SI" sz="2000" dirty="0" smtClean="0">
                <a:solidFill>
                  <a:srgbClr val="FF0000"/>
                </a:solidFill>
              </a:rPr>
              <a:t>V kolikor tekmuje v ekipi 6 letnik mora na dan tekmovanja izpolniti starost 6 let.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endParaRPr lang="sl-SI" dirty="0">
              <a:solidFill>
                <a:srgbClr val="FF0000"/>
              </a:solidFill>
            </a:endParaRPr>
          </a:p>
          <a:p>
            <a:pPr marL="457200" indent="-457200">
              <a:lnSpc>
                <a:spcPct val="85000"/>
              </a:lnSpc>
              <a:spcBef>
                <a:spcPct val="30000"/>
              </a:spcBef>
              <a:buSzPct val="60000"/>
              <a:buFont typeface="Wingdings" pitchFamily="2" charset="2"/>
              <a:buChar char="Ø"/>
            </a:pPr>
            <a:endParaRPr lang="it-IT" sz="2000" dirty="0"/>
          </a:p>
          <a:p>
            <a:pPr marL="457200" indent="-457200">
              <a:lnSpc>
                <a:spcPct val="85000"/>
              </a:lnSpc>
              <a:spcBef>
                <a:spcPct val="30000"/>
              </a:spcBef>
              <a:buSzPct val="60000"/>
              <a:buFont typeface="Wingdings" pitchFamily="2" charset="2"/>
              <a:buChar char="Ø"/>
            </a:pPr>
            <a:r>
              <a:rPr lang="sl-SI" sz="2000" dirty="0"/>
              <a:t>Za starost enote (tekmovalca) se upošteva letnica rojstva</a:t>
            </a:r>
            <a:endParaRPr lang="it-IT" sz="2000" dirty="0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84784"/>
            <a:ext cx="2443732" cy="3671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dirty="0" smtClean="0"/>
              <a:t>TEKMOVALNI PROSTOR</a:t>
            </a:r>
            <a:endParaRPr lang="de-DE" dirty="0" smtClean="0"/>
          </a:p>
        </p:txBody>
      </p:sp>
      <p:pic>
        <p:nvPicPr>
          <p:cNvPr id="58373" name="Picture 5" descr="I:\Posveti sodniki 2011\Simboli\PIONIRJI VEDROVKA_PRENOS VODE_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647" y="1124744"/>
            <a:ext cx="8601833" cy="4772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grada številke diapozitiva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P / </a:t>
            </a:r>
            <a:fld id="{25DED04B-92BF-41D6-9E0C-2651F0F36F28}" type="slidenum">
              <a:rPr lang="fr-FR" smtClean="0">
                <a:latin typeface="Arial" pitchFamily="34" charset="0"/>
              </a:rPr>
              <a:pPr/>
              <a:t>41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328713" name="Oval 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97550" y="3068638"/>
            <a:ext cx="358775" cy="360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328714" name="Oval 10"/>
          <p:cNvSpPr>
            <a:spLocks noChangeArrowheads="1"/>
          </p:cNvSpPr>
          <p:nvPr/>
        </p:nvSpPr>
        <p:spPr bwMode="auto">
          <a:xfrm>
            <a:off x="7237413" y="3068638"/>
            <a:ext cx="35877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328715" name="AutoShape 11"/>
          <p:cNvSpPr>
            <a:spLocks noChangeArrowheads="1"/>
          </p:cNvSpPr>
          <p:nvPr/>
        </p:nvSpPr>
        <p:spPr bwMode="auto">
          <a:xfrm>
            <a:off x="6516688" y="3068638"/>
            <a:ext cx="360362" cy="358775"/>
          </a:xfrm>
          <a:prstGeom prst="flowChartSummingJunction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78638" y="3068638"/>
            <a:ext cx="358775" cy="360362"/>
            <a:chOff x="612" y="3702"/>
            <a:chExt cx="226" cy="227"/>
          </a:xfrm>
        </p:grpSpPr>
        <p:sp>
          <p:nvSpPr>
            <p:cNvPr id="59433" name="Oval 13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59434" name="Group 14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59435" name="Arc 15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36" name="Arc 16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37" name="Line 17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328722" name="Oval 18"/>
          <p:cNvSpPr>
            <a:spLocks noChangeArrowheads="1"/>
          </p:cNvSpPr>
          <p:nvPr/>
        </p:nvSpPr>
        <p:spPr bwMode="auto">
          <a:xfrm>
            <a:off x="7956550" y="3068638"/>
            <a:ext cx="358775" cy="3603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596188" y="3068638"/>
            <a:ext cx="358775" cy="360362"/>
            <a:chOff x="612" y="3702"/>
            <a:chExt cx="226" cy="227"/>
          </a:xfrm>
        </p:grpSpPr>
        <p:sp>
          <p:nvSpPr>
            <p:cNvPr id="59428" name="Oval 20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59429" name="Group 21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59430" name="Arc 22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31" name="Arc 23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32" name="Line 24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328729" name="Oval 25"/>
          <p:cNvSpPr>
            <a:spLocks noChangeArrowheads="1"/>
          </p:cNvSpPr>
          <p:nvPr/>
        </p:nvSpPr>
        <p:spPr bwMode="auto">
          <a:xfrm>
            <a:off x="8677275" y="3068638"/>
            <a:ext cx="358775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8316913" y="3068638"/>
            <a:ext cx="358775" cy="360362"/>
            <a:chOff x="612" y="3702"/>
            <a:chExt cx="226" cy="227"/>
          </a:xfrm>
        </p:grpSpPr>
        <p:sp>
          <p:nvSpPr>
            <p:cNvPr id="59423" name="Oval 27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59424" name="Group 28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59425" name="Arc 29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26" name="Arc 30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27" name="Line 31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6156325" y="3068638"/>
            <a:ext cx="358775" cy="360362"/>
            <a:chOff x="2836" y="3974"/>
            <a:chExt cx="226" cy="227"/>
          </a:xfrm>
        </p:grpSpPr>
        <p:sp>
          <p:nvSpPr>
            <p:cNvPr id="59421" name="Oval 33"/>
            <p:cNvSpPr>
              <a:spLocks noChangeArrowheads="1"/>
            </p:cNvSpPr>
            <p:nvPr/>
          </p:nvSpPr>
          <p:spPr bwMode="auto">
            <a:xfrm>
              <a:off x="2836" y="3974"/>
              <a:ext cx="226" cy="22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sp>
          <p:nvSpPr>
            <p:cNvPr id="59422" name="Oval 34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925" y="4065"/>
              <a:ext cx="4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</p:grpSp>
      <p:sp>
        <p:nvSpPr>
          <p:cNvPr id="328739" name="AutoShape 35"/>
          <p:cNvSpPr>
            <a:spLocks noChangeArrowheads="1"/>
          </p:cNvSpPr>
          <p:nvPr/>
        </p:nvSpPr>
        <p:spPr bwMode="auto">
          <a:xfrm>
            <a:off x="3059113" y="2708275"/>
            <a:ext cx="1873250" cy="288925"/>
          </a:xfrm>
          <a:prstGeom prst="leftArrow">
            <a:avLst>
              <a:gd name="adj1" fmla="val 50000"/>
              <a:gd name="adj2" fmla="val 16208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328740" name="AutoShape 36"/>
          <p:cNvSpPr>
            <a:spLocks noChangeArrowheads="1"/>
          </p:cNvSpPr>
          <p:nvPr/>
        </p:nvSpPr>
        <p:spPr bwMode="auto">
          <a:xfrm flipH="1">
            <a:off x="2122488" y="4508500"/>
            <a:ext cx="1873250" cy="288925"/>
          </a:xfrm>
          <a:prstGeom prst="leftArrow">
            <a:avLst>
              <a:gd name="adj1" fmla="val 50000"/>
              <a:gd name="adj2" fmla="val 162088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328741" name="AutoShape 37"/>
          <p:cNvSpPr>
            <a:spLocks noChangeArrowheads="1"/>
          </p:cNvSpPr>
          <p:nvPr/>
        </p:nvSpPr>
        <p:spPr bwMode="auto">
          <a:xfrm rot="16200000" flipH="1">
            <a:off x="70644" y="3393282"/>
            <a:ext cx="1728787" cy="1079500"/>
          </a:xfrm>
          <a:custGeom>
            <a:avLst/>
            <a:gdLst>
              <a:gd name="T0" fmla="*/ 2147483647 w 21600"/>
              <a:gd name="T1" fmla="*/ 3120609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8068" y="11514"/>
                </a:moveTo>
                <a:cubicBezTo>
                  <a:pt x="18092" y="11277"/>
                  <a:pt x="18104" y="11038"/>
                  <a:pt x="18104" y="10800"/>
                </a:cubicBezTo>
                <a:cubicBezTo>
                  <a:pt x="18104" y="6766"/>
                  <a:pt x="14833" y="3496"/>
                  <a:pt x="10800" y="3496"/>
                </a:cubicBezTo>
                <a:cubicBezTo>
                  <a:pt x="6766" y="3496"/>
                  <a:pt x="3496" y="6766"/>
                  <a:pt x="3496" y="10800"/>
                </a:cubicBezTo>
                <a:cubicBezTo>
                  <a:pt x="3495" y="10888"/>
                  <a:pt x="3497" y="10976"/>
                  <a:pt x="3500" y="11065"/>
                </a:cubicBezTo>
                <a:lnTo>
                  <a:pt x="7" y="11192"/>
                </a:lnTo>
                <a:cubicBezTo>
                  <a:pt x="2" y="11061"/>
                  <a:pt x="0" y="10930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153"/>
                  <a:pt x="21582" y="11505"/>
                  <a:pt x="21548" y="11857"/>
                </a:cubicBezTo>
                <a:lnTo>
                  <a:pt x="24235" y="12121"/>
                </a:lnTo>
                <a:lnTo>
                  <a:pt x="19372" y="16113"/>
                </a:lnTo>
                <a:lnTo>
                  <a:pt x="15381" y="11250"/>
                </a:lnTo>
                <a:lnTo>
                  <a:pt x="18068" y="11514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l-SI"/>
          </a:p>
        </p:txBody>
      </p:sp>
      <p:sp>
        <p:nvSpPr>
          <p:cNvPr id="328742" name="Text Box 38"/>
          <p:cNvSpPr txBox="1">
            <a:spLocks noChangeArrowheads="1"/>
          </p:cNvSpPr>
          <p:nvPr/>
        </p:nvSpPr>
        <p:spPr bwMode="auto">
          <a:xfrm>
            <a:off x="5559425" y="47450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800" b="1"/>
              <a:t>Start</a:t>
            </a:r>
          </a:p>
        </p:txBody>
      </p:sp>
      <p:sp>
        <p:nvSpPr>
          <p:cNvPr id="59409" name="Rectangle 41"/>
          <p:cNvSpPr>
            <a:spLocks noChangeArrowheads="1"/>
          </p:cNvSpPr>
          <p:nvPr/>
        </p:nvSpPr>
        <p:spPr bwMode="auto">
          <a:xfrm>
            <a:off x="1042988" y="836613"/>
            <a:ext cx="7850187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l-SI" sz="2800" b="1"/>
              <a:t>Delo tekmovalne enote</a:t>
            </a:r>
            <a:r>
              <a:rPr lang="it-IT" sz="2800" b="1"/>
              <a:t>:</a:t>
            </a:r>
          </a:p>
        </p:txBody>
      </p:sp>
      <p:sp>
        <p:nvSpPr>
          <p:cNvPr id="59410" name="Oval 3"/>
          <p:cNvSpPr>
            <a:spLocks noChangeArrowheads="1"/>
          </p:cNvSpPr>
          <p:nvPr/>
        </p:nvSpPr>
        <p:spPr bwMode="auto">
          <a:xfrm>
            <a:off x="1330325" y="3357563"/>
            <a:ext cx="1008063" cy="9350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sl-SI" sz="1800" b="1"/>
              <a:t>Prazna</a:t>
            </a:r>
          </a:p>
          <a:p>
            <a:pPr algn="ctr"/>
            <a:r>
              <a:rPr lang="sl-SI" sz="1800" b="1"/>
              <a:t>posoda</a:t>
            </a:r>
          </a:p>
        </p:txBody>
      </p:sp>
      <p:sp>
        <p:nvSpPr>
          <p:cNvPr id="59411" name="Oval 4"/>
          <p:cNvSpPr>
            <a:spLocks noChangeArrowheads="1"/>
          </p:cNvSpPr>
          <p:nvPr/>
        </p:nvSpPr>
        <p:spPr bwMode="auto">
          <a:xfrm>
            <a:off x="4787900" y="3357563"/>
            <a:ext cx="1008063" cy="935037"/>
          </a:xfrm>
          <a:prstGeom prst="ellipse">
            <a:avLst/>
          </a:prstGeom>
          <a:solidFill>
            <a:srgbClr val="00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sl-SI" sz="1800" b="1"/>
              <a:t>Posoda</a:t>
            </a:r>
          </a:p>
          <a:p>
            <a:pPr algn="ctr"/>
            <a:r>
              <a:rPr lang="sl-SI" sz="1800" b="1"/>
              <a:t>z vodo</a:t>
            </a:r>
          </a:p>
        </p:txBody>
      </p:sp>
      <p:sp>
        <p:nvSpPr>
          <p:cNvPr id="59412" name="Line 5"/>
          <p:cNvSpPr>
            <a:spLocks noChangeShapeType="1"/>
          </p:cNvSpPr>
          <p:nvPr/>
        </p:nvSpPr>
        <p:spPr bwMode="auto">
          <a:xfrm>
            <a:off x="2411413" y="3789363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9413" name="Line 7"/>
          <p:cNvSpPr>
            <a:spLocks noChangeShapeType="1"/>
          </p:cNvSpPr>
          <p:nvPr/>
        </p:nvSpPr>
        <p:spPr bwMode="auto">
          <a:xfrm flipV="1">
            <a:off x="1330325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59414" name="Line 8"/>
          <p:cNvSpPr>
            <a:spLocks noChangeShapeType="1"/>
          </p:cNvSpPr>
          <p:nvPr/>
        </p:nvSpPr>
        <p:spPr bwMode="auto">
          <a:xfrm flipV="1">
            <a:off x="5795963" y="1773238"/>
            <a:ext cx="0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grpSp>
        <p:nvGrpSpPr>
          <p:cNvPr id="59415" name="Group 42"/>
          <p:cNvGrpSpPr>
            <a:grpSpLocks/>
          </p:cNvGrpSpPr>
          <p:nvPr/>
        </p:nvGrpSpPr>
        <p:grpSpPr bwMode="auto">
          <a:xfrm>
            <a:off x="5649913" y="2636838"/>
            <a:ext cx="290512" cy="433387"/>
            <a:chOff x="3695" y="1842"/>
            <a:chExt cx="183" cy="273"/>
          </a:xfrm>
        </p:grpSpPr>
        <p:sp>
          <p:nvSpPr>
            <p:cNvPr id="59416" name="AutoShape 43"/>
            <p:cNvSpPr>
              <a:spLocks noChangeArrowheads="1"/>
            </p:cNvSpPr>
            <p:nvPr/>
          </p:nvSpPr>
          <p:spPr bwMode="auto">
            <a:xfrm>
              <a:off x="3695" y="1933"/>
              <a:ext cx="183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510 h 21600"/>
                <a:gd name="T14" fmla="*/ 17115 w 21600"/>
                <a:gd name="T15" fmla="*/ 170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l-SI"/>
            </a:p>
          </p:txBody>
        </p:sp>
        <p:grpSp>
          <p:nvGrpSpPr>
            <p:cNvPr id="59417" name="Group 44"/>
            <p:cNvGrpSpPr>
              <a:grpSpLocks/>
            </p:cNvGrpSpPr>
            <p:nvPr/>
          </p:nvGrpSpPr>
          <p:grpSpPr bwMode="auto">
            <a:xfrm>
              <a:off x="3698" y="1842"/>
              <a:ext cx="178" cy="91"/>
              <a:chOff x="3700" y="1842"/>
              <a:chExt cx="205" cy="91"/>
            </a:xfrm>
          </p:grpSpPr>
          <p:sp>
            <p:nvSpPr>
              <p:cNvPr id="59418" name="Arc 45"/>
              <p:cNvSpPr>
                <a:spLocks/>
              </p:cNvSpPr>
              <p:nvPr/>
            </p:nvSpPr>
            <p:spPr bwMode="auto">
              <a:xfrm>
                <a:off x="3809" y="1842"/>
                <a:ext cx="9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19" name="Arc 46"/>
              <p:cNvSpPr>
                <a:spLocks/>
              </p:cNvSpPr>
              <p:nvPr/>
            </p:nvSpPr>
            <p:spPr bwMode="auto">
              <a:xfrm flipH="1">
                <a:off x="3700" y="1842"/>
                <a:ext cx="9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59420" name="Line 47"/>
              <p:cNvSpPr>
                <a:spLocks noChangeShapeType="1"/>
              </p:cNvSpPr>
              <p:nvPr/>
            </p:nvSpPr>
            <p:spPr bwMode="auto">
              <a:xfrm>
                <a:off x="3787" y="1842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4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6289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8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8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8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8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8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8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39" grpId="0" animBg="1"/>
      <p:bldP spid="328740" grpId="0" animBg="1"/>
      <p:bldP spid="32874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grada številke diapozitiva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P / </a:t>
            </a:r>
            <a:fld id="{7F7E87F3-5B83-4CF8-A920-69FD5C4467EE}" type="slidenum">
              <a:rPr lang="fr-FR" smtClean="0">
                <a:latin typeface="Arial" pitchFamily="34" charset="0"/>
              </a:rPr>
              <a:pPr/>
              <a:t>42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393218" name="Oval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797550" y="3068638"/>
            <a:ext cx="358775" cy="360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393219" name="Oval 3"/>
          <p:cNvSpPr>
            <a:spLocks noChangeArrowheads="1"/>
          </p:cNvSpPr>
          <p:nvPr/>
        </p:nvSpPr>
        <p:spPr bwMode="auto">
          <a:xfrm>
            <a:off x="7237413" y="3068638"/>
            <a:ext cx="35877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393220" name="AutoShape 4"/>
          <p:cNvSpPr>
            <a:spLocks noChangeArrowheads="1"/>
          </p:cNvSpPr>
          <p:nvPr/>
        </p:nvSpPr>
        <p:spPr bwMode="auto">
          <a:xfrm>
            <a:off x="6516688" y="3068638"/>
            <a:ext cx="360362" cy="358775"/>
          </a:xfrm>
          <a:prstGeom prst="flowChartSummingJunction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78638" y="3068638"/>
            <a:ext cx="358775" cy="360362"/>
            <a:chOff x="612" y="3702"/>
            <a:chExt cx="226" cy="227"/>
          </a:xfrm>
        </p:grpSpPr>
        <p:sp>
          <p:nvSpPr>
            <p:cNvPr id="60454" name="Oval 6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60455" name="Group 7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60456" name="Arc 8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57" name="Arc 9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58" name="Line 10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393227" name="Oval 11"/>
          <p:cNvSpPr>
            <a:spLocks noChangeArrowheads="1"/>
          </p:cNvSpPr>
          <p:nvPr/>
        </p:nvSpPr>
        <p:spPr bwMode="auto">
          <a:xfrm>
            <a:off x="7956550" y="3068638"/>
            <a:ext cx="358775" cy="3603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596188" y="3068638"/>
            <a:ext cx="358775" cy="360362"/>
            <a:chOff x="612" y="3702"/>
            <a:chExt cx="226" cy="227"/>
          </a:xfrm>
        </p:grpSpPr>
        <p:sp>
          <p:nvSpPr>
            <p:cNvPr id="60449" name="Oval 13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60450" name="Group 14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60451" name="Arc 15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52" name="Arc 16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53" name="Line 17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393234" name="Oval 18"/>
          <p:cNvSpPr>
            <a:spLocks noChangeArrowheads="1"/>
          </p:cNvSpPr>
          <p:nvPr/>
        </p:nvSpPr>
        <p:spPr bwMode="auto">
          <a:xfrm>
            <a:off x="8677275" y="3068638"/>
            <a:ext cx="358775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8316913" y="3068638"/>
            <a:ext cx="358775" cy="360362"/>
            <a:chOff x="612" y="3702"/>
            <a:chExt cx="226" cy="227"/>
          </a:xfrm>
        </p:grpSpPr>
        <p:sp>
          <p:nvSpPr>
            <p:cNvPr id="60444" name="Oval 20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60445" name="Group 21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60446" name="Arc 22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47" name="Arc 23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48" name="Line 24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6156325" y="3068638"/>
            <a:ext cx="358775" cy="360362"/>
            <a:chOff x="2836" y="3974"/>
            <a:chExt cx="226" cy="227"/>
          </a:xfrm>
        </p:grpSpPr>
        <p:sp>
          <p:nvSpPr>
            <p:cNvPr id="60442" name="Oval 26"/>
            <p:cNvSpPr>
              <a:spLocks noChangeArrowheads="1"/>
            </p:cNvSpPr>
            <p:nvPr/>
          </p:nvSpPr>
          <p:spPr bwMode="auto">
            <a:xfrm>
              <a:off x="2836" y="3974"/>
              <a:ext cx="226" cy="22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sp>
          <p:nvSpPr>
            <p:cNvPr id="60443" name="Oval 27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925" y="4065"/>
              <a:ext cx="4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</p:grpSp>
      <p:sp>
        <p:nvSpPr>
          <p:cNvPr id="60428" name="Text Box 31"/>
          <p:cNvSpPr txBox="1">
            <a:spLocks noChangeArrowheads="1"/>
          </p:cNvSpPr>
          <p:nvPr/>
        </p:nvSpPr>
        <p:spPr bwMode="auto">
          <a:xfrm>
            <a:off x="5559425" y="4745038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l-SI" sz="1800" b="1"/>
              <a:t>Start</a:t>
            </a:r>
          </a:p>
        </p:txBody>
      </p:sp>
      <p:sp>
        <p:nvSpPr>
          <p:cNvPr id="60430" name="Rectangle 34"/>
          <p:cNvSpPr>
            <a:spLocks noChangeArrowheads="1"/>
          </p:cNvSpPr>
          <p:nvPr/>
        </p:nvSpPr>
        <p:spPr bwMode="auto">
          <a:xfrm>
            <a:off x="1042988" y="836613"/>
            <a:ext cx="7850187" cy="455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sl-SI" sz="2800" b="1"/>
              <a:t>Delo tekmovalne enote</a:t>
            </a:r>
            <a:r>
              <a:rPr lang="it-IT" sz="2800" b="1"/>
              <a:t>:</a:t>
            </a:r>
          </a:p>
        </p:txBody>
      </p:sp>
      <p:sp>
        <p:nvSpPr>
          <p:cNvPr id="60431" name="Oval 36"/>
          <p:cNvSpPr>
            <a:spLocks noChangeArrowheads="1"/>
          </p:cNvSpPr>
          <p:nvPr/>
        </p:nvSpPr>
        <p:spPr bwMode="auto">
          <a:xfrm>
            <a:off x="1330325" y="3357563"/>
            <a:ext cx="1008063" cy="93503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sl-SI" sz="1800" b="1"/>
              <a:t>Prazna</a:t>
            </a:r>
          </a:p>
          <a:p>
            <a:pPr algn="ctr"/>
            <a:r>
              <a:rPr lang="sl-SI" sz="1800" b="1"/>
              <a:t>posoda</a:t>
            </a:r>
          </a:p>
        </p:txBody>
      </p:sp>
      <p:sp>
        <p:nvSpPr>
          <p:cNvPr id="60432" name="Oval 37"/>
          <p:cNvSpPr>
            <a:spLocks noChangeArrowheads="1"/>
          </p:cNvSpPr>
          <p:nvPr/>
        </p:nvSpPr>
        <p:spPr bwMode="auto">
          <a:xfrm>
            <a:off x="4787900" y="3357563"/>
            <a:ext cx="1008063" cy="935037"/>
          </a:xfrm>
          <a:prstGeom prst="ellipse">
            <a:avLst/>
          </a:prstGeom>
          <a:solidFill>
            <a:srgbClr val="00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sl-SI" sz="1800" b="1"/>
              <a:t>Posoda</a:t>
            </a:r>
          </a:p>
          <a:p>
            <a:pPr algn="ctr"/>
            <a:r>
              <a:rPr lang="sl-SI" sz="1800" b="1"/>
              <a:t>z vodo</a:t>
            </a:r>
          </a:p>
        </p:txBody>
      </p:sp>
      <p:sp>
        <p:nvSpPr>
          <p:cNvPr id="60433" name="Line 38"/>
          <p:cNvSpPr>
            <a:spLocks noChangeShapeType="1"/>
          </p:cNvSpPr>
          <p:nvPr/>
        </p:nvSpPr>
        <p:spPr bwMode="auto">
          <a:xfrm>
            <a:off x="2411413" y="3789363"/>
            <a:ext cx="23764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60434" name="Line 40"/>
          <p:cNvSpPr>
            <a:spLocks noChangeShapeType="1"/>
          </p:cNvSpPr>
          <p:nvPr/>
        </p:nvSpPr>
        <p:spPr bwMode="auto">
          <a:xfrm flipV="1">
            <a:off x="1330325" y="2997200"/>
            <a:ext cx="0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sp>
        <p:nvSpPr>
          <p:cNvPr id="60435" name="Line 41"/>
          <p:cNvSpPr>
            <a:spLocks noChangeShapeType="1"/>
          </p:cNvSpPr>
          <p:nvPr/>
        </p:nvSpPr>
        <p:spPr bwMode="auto">
          <a:xfrm flipV="1">
            <a:off x="5795963" y="1773238"/>
            <a:ext cx="0" cy="3024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l-SI"/>
          </a:p>
        </p:txBody>
      </p: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5649913" y="2636838"/>
            <a:ext cx="290512" cy="433387"/>
            <a:chOff x="3695" y="1842"/>
            <a:chExt cx="183" cy="273"/>
          </a:xfrm>
        </p:grpSpPr>
        <p:sp>
          <p:nvSpPr>
            <p:cNvPr id="60437" name="AutoShape 43"/>
            <p:cNvSpPr>
              <a:spLocks noChangeArrowheads="1"/>
            </p:cNvSpPr>
            <p:nvPr/>
          </p:nvSpPr>
          <p:spPr bwMode="auto">
            <a:xfrm>
              <a:off x="3695" y="1933"/>
              <a:ext cx="183" cy="18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510 h 21600"/>
                <a:gd name="T14" fmla="*/ 17115 w 21600"/>
                <a:gd name="T15" fmla="*/ 1709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 w="9525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sl-SI"/>
            </a:p>
          </p:txBody>
        </p:sp>
        <p:grpSp>
          <p:nvGrpSpPr>
            <p:cNvPr id="60438" name="Group 44"/>
            <p:cNvGrpSpPr>
              <a:grpSpLocks/>
            </p:cNvGrpSpPr>
            <p:nvPr/>
          </p:nvGrpSpPr>
          <p:grpSpPr bwMode="auto">
            <a:xfrm>
              <a:off x="3698" y="1842"/>
              <a:ext cx="178" cy="91"/>
              <a:chOff x="3700" y="1842"/>
              <a:chExt cx="205" cy="91"/>
            </a:xfrm>
          </p:grpSpPr>
          <p:sp>
            <p:nvSpPr>
              <p:cNvPr id="60439" name="Arc 45"/>
              <p:cNvSpPr>
                <a:spLocks/>
              </p:cNvSpPr>
              <p:nvPr/>
            </p:nvSpPr>
            <p:spPr bwMode="auto">
              <a:xfrm>
                <a:off x="3809" y="1842"/>
                <a:ext cx="9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40" name="Arc 46"/>
              <p:cNvSpPr>
                <a:spLocks/>
              </p:cNvSpPr>
              <p:nvPr/>
            </p:nvSpPr>
            <p:spPr bwMode="auto">
              <a:xfrm flipH="1">
                <a:off x="3700" y="1842"/>
                <a:ext cx="96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sl-SI"/>
              </a:p>
            </p:txBody>
          </p:sp>
          <p:sp>
            <p:nvSpPr>
              <p:cNvPr id="60441" name="Line 47"/>
              <p:cNvSpPr>
                <a:spLocks noChangeShapeType="1"/>
              </p:cNvSpPr>
              <p:nvPr/>
            </p:nvSpPr>
            <p:spPr bwMode="auto">
              <a:xfrm>
                <a:off x="3787" y="1842"/>
                <a:ext cx="3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44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990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9688 -0.01943 -0.39358 -0.03886 -0.48785 -0.01434 C -0.58212 0.01018 -0.579 0.1004 -0.56615 0.14782 C -0.5533 0.19524 -0.50035 0.26302 -0.41077 0.26972 C -0.32118 0.27643 -0.10382 0.21976 -0.02882 0.18784 C 0.04618 0.15591 0.04288 0.11728 0.03958 0.07865 " pathEditMode="relative" ptsTypes="aaaaaA">
                                      <p:cBhvr>
                                        <p:cTn id="6" dur="50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9688 -0.01943 -0.39358 -0.03886 -0.48785 -0.01434 C -0.58212 0.01018 -0.579 0.1004 -0.56615 0.14782 C -0.5533 0.19524 -0.50035 0.26302 -0.41077 0.26972 C -0.32118 0.27643 -0.10382 0.21976 -0.02882 0.18784 C 0.04618 0.15591 0.04288 0.11728 0.03958 0.07865 " pathEditMode="relative" ptsTypes="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10" dur="2000" fill="hold"/>
                                        <p:tgtEl>
                                          <p:spTgt spid="393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14" dur="2000" fill="hold"/>
                                        <p:tgtEl>
                                          <p:spTgt spid="393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18" dur="2000" fill="hold"/>
                                        <p:tgtEl>
                                          <p:spTgt spid="393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22" dur="2000" fill="hold"/>
                                        <p:tgtEl>
                                          <p:spTgt spid="393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941 0 " pathEditMode="relative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07865 C 0.14653 0.08166 0.25365 0.0849 0.29983 0.07241 C 0.34601 0.05992 0.33142 0.03146 0.31684 0.00324 " pathEditMode="relative" ptsTypes="aaA">
                                      <p:cBhvr>
                                        <p:cTn id="27" dur="2000" fill="hold"/>
                                        <p:tgtEl>
                                          <p:spTgt spid="39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18" grpId="0" animBg="1"/>
      <p:bldP spid="393218" grpId="1" animBg="1"/>
      <p:bldP spid="393219" grpId="0" animBg="1"/>
      <p:bldP spid="393220" grpId="0" animBg="1"/>
      <p:bldP spid="393227" grpId="0" animBg="1"/>
      <p:bldP spid="39323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5625" y="2040195"/>
            <a:ext cx="7924800" cy="2790056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  <p:pic>
        <p:nvPicPr>
          <p:cNvPr id="96258" name="Picture 2" descr="D:\Dokumenti\Tečaji\Sodniki\Sodniški tečaj 2014\perenos vo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805915"/>
            <a:ext cx="4323806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6259" name="Picture 3" descr="D:\Dokumenti\Tečaji\Sodniki\Sodniški tečaj 2014\pomik proti posod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05915"/>
            <a:ext cx="3959002" cy="2880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Pravokotnik 7"/>
          <p:cNvSpPr>
            <a:spLocks noChangeArrowheads="1"/>
          </p:cNvSpPr>
          <p:nvPr/>
        </p:nvSpPr>
        <p:spPr bwMode="auto">
          <a:xfrm>
            <a:off x="323529" y="4718395"/>
            <a:ext cx="41044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 smtClean="0"/>
              <a:t>Po predaji vedra se vrne na konec kolone</a:t>
            </a:r>
            <a:endParaRPr lang="sl-SI" dirty="0"/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auto">
          <a:xfrm>
            <a:off x="4942447" y="4758243"/>
            <a:ext cx="36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 smtClean="0"/>
              <a:t>Naslednji tekmovalec se nato pomakne k posodi</a:t>
            </a:r>
            <a:endParaRPr lang="sl-SI" dirty="0"/>
          </a:p>
        </p:txBody>
      </p:sp>
      <p:cxnSp>
        <p:nvCxnSpPr>
          <p:cNvPr id="10" name="Raven puščični konektor 9"/>
          <p:cNvCxnSpPr>
            <a:cxnSpLocks noChangeShapeType="1"/>
          </p:cNvCxnSpPr>
          <p:nvPr/>
        </p:nvCxnSpPr>
        <p:spPr bwMode="auto">
          <a:xfrm flipV="1">
            <a:off x="6084168" y="3678123"/>
            <a:ext cx="1224136" cy="1152128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11" name="Raven puščični konektor 10"/>
          <p:cNvCxnSpPr>
            <a:cxnSpLocks noChangeShapeType="1"/>
          </p:cNvCxnSpPr>
          <p:nvPr/>
        </p:nvCxnSpPr>
        <p:spPr bwMode="auto">
          <a:xfrm flipV="1">
            <a:off x="1835696" y="3966155"/>
            <a:ext cx="1656184" cy="864096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297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555625" y="1143000"/>
            <a:ext cx="7924800" cy="3006080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  <p:pic>
        <p:nvPicPr>
          <p:cNvPr id="98306" name="Picture 2" descr="D:\Dokumenti\Tečaji\Sodniki\Sodniški tečaj 2014\predaja ved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42766"/>
            <a:ext cx="4176464" cy="2782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8307" name="Picture 3" descr="D:\Dokumenti\Tečaji\Sodniki\Sodniški tečaj 2014\sprejem ved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4215711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Pravokotnik 7"/>
          <p:cNvSpPr>
            <a:spLocks noChangeArrowheads="1"/>
          </p:cNvSpPr>
          <p:nvPr/>
        </p:nvSpPr>
        <p:spPr bwMode="auto">
          <a:xfrm>
            <a:off x="565417" y="4203334"/>
            <a:ext cx="8208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l-SI" dirty="0" smtClean="0"/>
              <a:t>Predaja vedra naslednjemu tekmovalcu</a:t>
            </a:r>
            <a:endParaRPr lang="sl-SI" dirty="0"/>
          </a:p>
        </p:txBody>
      </p:sp>
      <p:sp>
        <p:nvSpPr>
          <p:cNvPr id="9" name="Pravokotnik 8"/>
          <p:cNvSpPr>
            <a:spLocks noChangeArrowheads="1"/>
          </p:cNvSpPr>
          <p:nvPr/>
        </p:nvSpPr>
        <p:spPr bwMode="auto">
          <a:xfrm>
            <a:off x="277385" y="4664999"/>
            <a:ext cx="84969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sl-SI" dirty="0" smtClean="0"/>
              <a:t>Vedro mora biti predano tekmovalcu direktno v roke</a:t>
            </a:r>
          </a:p>
          <a:p>
            <a:pPr marL="342900" indent="-342900">
              <a:buFontTx/>
              <a:buChar char="-"/>
            </a:pPr>
            <a:r>
              <a:rPr lang="sl-SI" dirty="0" smtClean="0"/>
              <a:t>Vedra pri predaji ni dovoljeno odložiti v vodo</a:t>
            </a:r>
          </a:p>
          <a:p>
            <a:pPr marL="342900" indent="-342900">
              <a:buFontTx/>
              <a:buChar char="-"/>
            </a:pPr>
            <a:r>
              <a:rPr lang="sl-SI" dirty="0" smtClean="0"/>
              <a:t>Tekmovalec ne sme metati vedra naslednjemu </a:t>
            </a:r>
            <a:r>
              <a:rPr lang="sl-SI" dirty="0" smtClean="0"/>
              <a:t>tekmovalcu</a:t>
            </a:r>
          </a:p>
          <a:p>
            <a:pPr marL="342900" indent="-342900">
              <a:buFontTx/>
              <a:buChar char="-"/>
            </a:pPr>
            <a:r>
              <a:rPr lang="sl-SI" dirty="0" smtClean="0">
                <a:solidFill>
                  <a:srgbClr val="FF0000"/>
                </a:solidFill>
              </a:rPr>
              <a:t>NAPAKA PRESTOP STARTNE ČRTE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1" name="WordArt 16"/>
          <p:cNvSpPr>
            <a:spLocks noChangeArrowheads="1" noChangeShapeType="1" noTextEdit="1"/>
          </p:cNvSpPr>
          <p:nvPr/>
        </p:nvSpPr>
        <p:spPr bwMode="auto">
          <a:xfrm rot="-629567">
            <a:off x="7424906" y="2879151"/>
            <a:ext cx="1206717" cy="1393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6223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5893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5142"/>
            <a:ext cx="8316716" cy="4678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6"/>
          <p:cNvSpPr>
            <a:spLocks noChangeArrowheads="1" noChangeShapeType="1" noTextEdit="1"/>
          </p:cNvSpPr>
          <p:nvPr/>
        </p:nvSpPr>
        <p:spPr bwMode="auto">
          <a:xfrm rot="-629567">
            <a:off x="1016431" y="4241518"/>
            <a:ext cx="1206717" cy="1393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8" name="Pravokotnik 7"/>
          <p:cNvSpPr/>
          <p:nvPr/>
        </p:nvSpPr>
        <p:spPr>
          <a:xfrm>
            <a:off x="3563888" y="875433"/>
            <a:ext cx="2307042" cy="40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ct val="85000"/>
              </a:lnSpc>
              <a:buClr>
                <a:srgbClr val="99CC00"/>
              </a:buClr>
              <a:buSzPct val="60000"/>
              <a:defRPr/>
            </a:pPr>
            <a:r>
              <a:rPr lang="sl-SI" b="1" dirty="0">
                <a:latin typeface="Arial"/>
              </a:rPr>
              <a:t>Sprejem vedra</a:t>
            </a:r>
            <a:endParaRPr lang="it-IT" b="1" dirty="0">
              <a:latin typeface="Arial"/>
            </a:endParaRPr>
          </a:p>
        </p:txBody>
      </p:sp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05419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pic>
        <p:nvPicPr>
          <p:cNvPr id="139266" name="Picture 2" descr="D:\Dokumenti\Tečaji\Sodniki\Posveti za sodnike 2014\predaja ved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3219450" cy="279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9267" name="Picture 3" descr="D:\Dokumenti\Tečaji\Sodniki\Posveti za sodnike 2014\Slik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908720"/>
            <a:ext cx="3696786" cy="2774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 rot="-629567">
            <a:off x="1016431" y="4241518"/>
            <a:ext cx="1206717" cy="1393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 rot="-629567">
            <a:off x="6777073" y="2735135"/>
            <a:ext cx="1206717" cy="1393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sl-SI" sz="9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Wingdings"/>
            </a:endParaRPr>
          </a:p>
        </p:txBody>
      </p:sp>
      <p:sp>
        <p:nvSpPr>
          <p:cNvPr id="11" name="Pravokotnik 10"/>
          <p:cNvSpPr>
            <a:spLocks noChangeArrowheads="1"/>
          </p:cNvSpPr>
          <p:nvPr/>
        </p:nvSpPr>
        <p:spPr bwMode="auto">
          <a:xfrm>
            <a:off x="5292081" y="4523012"/>
            <a:ext cx="36724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 smtClean="0"/>
              <a:t>Napaka prestop </a:t>
            </a:r>
            <a:r>
              <a:rPr lang="sl-SI" dirty="0" smtClean="0"/>
              <a:t>startne črte </a:t>
            </a:r>
            <a:r>
              <a:rPr lang="sl-SI" dirty="0" smtClean="0"/>
              <a:t>je samo </a:t>
            </a:r>
            <a:r>
              <a:rPr lang="sl-SI" dirty="0" smtClean="0">
                <a:solidFill>
                  <a:srgbClr val="FF0000"/>
                </a:solidFill>
              </a:rPr>
              <a:t>s celim stopalom </a:t>
            </a:r>
            <a:r>
              <a:rPr lang="sl-SI" dirty="0" smtClean="0"/>
              <a:t>v času predaje vedra</a:t>
            </a:r>
            <a:endParaRPr lang="sl-SI" dirty="0"/>
          </a:p>
        </p:txBody>
      </p:sp>
      <p:sp>
        <p:nvSpPr>
          <p:cNvPr id="12" name="Elipsa 11"/>
          <p:cNvSpPr/>
          <p:nvPr/>
        </p:nvSpPr>
        <p:spPr bwMode="auto">
          <a:xfrm>
            <a:off x="5131296" y="2773393"/>
            <a:ext cx="846757" cy="864096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58622"/>
            <a:ext cx="2277513" cy="232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94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  <p:sp>
        <p:nvSpPr>
          <p:cNvPr id="8" name="Pravokotnik 7"/>
          <p:cNvSpPr>
            <a:spLocks noChangeArrowheads="1"/>
          </p:cNvSpPr>
          <p:nvPr/>
        </p:nvSpPr>
        <p:spPr bwMode="auto">
          <a:xfrm>
            <a:off x="114400" y="5013176"/>
            <a:ext cx="9036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sl-SI" dirty="0" smtClean="0"/>
              <a:t>Prestop </a:t>
            </a:r>
            <a:r>
              <a:rPr lang="sl-SI" dirty="0" smtClean="0"/>
              <a:t>sredinske črte je </a:t>
            </a:r>
            <a:r>
              <a:rPr lang="sl-SI" dirty="0" smtClean="0">
                <a:solidFill>
                  <a:srgbClr val="FF0000"/>
                </a:solidFill>
              </a:rPr>
              <a:t>s celim </a:t>
            </a:r>
            <a:r>
              <a:rPr lang="sl-SI" dirty="0" smtClean="0">
                <a:solidFill>
                  <a:srgbClr val="FF0000"/>
                </a:solidFill>
              </a:rPr>
              <a:t>stopalom</a:t>
            </a:r>
          </a:p>
          <a:p>
            <a:pPr marL="342900" indent="-342900">
              <a:buFontTx/>
              <a:buChar char="-"/>
            </a:pPr>
            <a:r>
              <a:rPr lang="sl-SI" dirty="0" smtClean="0">
                <a:solidFill>
                  <a:srgbClr val="FF0000"/>
                </a:solidFill>
              </a:rPr>
              <a:t>NAPAKA :</a:t>
            </a:r>
          </a:p>
          <a:p>
            <a:pPr marL="342900" indent="-342900">
              <a:buFontTx/>
              <a:buChar char="-"/>
            </a:pPr>
            <a:r>
              <a:rPr lang="sl-SI" dirty="0" smtClean="0">
                <a:solidFill>
                  <a:srgbClr val="FF0000"/>
                </a:solidFill>
              </a:rPr>
              <a:t>DELO NA STEZI, KI JE V NASPROTJU Z NAVODILOM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03285"/>
            <a:ext cx="4536504" cy="3980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77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pic>
        <p:nvPicPr>
          <p:cNvPr id="50178" name="Picture 2" descr="http://www.pgd-dvor.si/foto/regijsko05/Img_5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06210"/>
            <a:ext cx="5112568" cy="383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288032" y="4924405"/>
            <a:ext cx="8244408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</a:pPr>
            <a:r>
              <a:rPr lang="sl-SI" dirty="0" smtClean="0"/>
              <a:t>Znak </a:t>
            </a:r>
            <a:r>
              <a:rPr lang="sl-SI" dirty="0"/>
              <a:t>za konec vaje da predsednik ocenjevalne komisije </a:t>
            </a:r>
            <a:r>
              <a:rPr lang="sl-SI" b="1" dirty="0">
                <a:solidFill>
                  <a:srgbClr val="FF0000"/>
                </a:solidFill>
              </a:rPr>
              <a:t>po preteku 2 </a:t>
            </a:r>
            <a:r>
              <a:rPr lang="sl-SI" b="1" dirty="0" smtClean="0">
                <a:solidFill>
                  <a:srgbClr val="FF0000"/>
                </a:solidFill>
              </a:rPr>
              <a:t>minut</a:t>
            </a:r>
          </a:p>
          <a:p>
            <a:pPr marL="457200" indent="-457200"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</a:pPr>
            <a:r>
              <a:rPr lang="sl-SI" dirty="0" smtClean="0"/>
              <a:t>Zlivanje vode po povelju STOP je 3 KT</a:t>
            </a:r>
            <a:endParaRPr lang="de-DE" dirty="0"/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1192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25068"/>
            <a:ext cx="5146203" cy="38344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288032" y="5229200"/>
            <a:ext cx="824440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</a:pPr>
            <a:r>
              <a:rPr lang="sl-SI" dirty="0" smtClean="0"/>
              <a:t>Če med tem zliva vodo, lahko to opravi do konca</a:t>
            </a:r>
          </a:p>
          <a:p>
            <a:pPr marL="457200" indent="-457200">
              <a:lnSpc>
                <a:spcPct val="85000"/>
              </a:lnSpc>
              <a:spcBef>
                <a:spcPct val="50000"/>
              </a:spcBef>
              <a:buClr>
                <a:schemeClr val="folHlink"/>
              </a:buClr>
              <a:buSzPct val="60000"/>
              <a:buFont typeface="Wingdings" pitchFamily="2" charset="2"/>
              <a:buBlip>
                <a:blip r:embed="rId3"/>
              </a:buBlip>
            </a:pPr>
            <a:r>
              <a:rPr lang="sl-SI" dirty="0" smtClean="0"/>
              <a:t>Komisija pa to ne oceni kot napako</a:t>
            </a:r>
            <a:endParaRPr lang="de-DE" dirty="0"/>
          </a:p>
        </p:txBody>
      </p:sp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 rot="-629567">
            <a:off x="4616834" y="2622902"/>
            <a:ext cx="1206717" cy="13939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7882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Ivan\Documents\DOKUMENTI\Tečaji\Sodniki\Mladina\k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2" y="2173276"/>
            <a:ext cx="3061636" cy="1831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900113" y="1268413"/>
            <a:ext cx="7770812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85000"/>
              </a:lnSpc>
              <a:spcBef>
                <a:spcPct val="50000"/>
              </a:spcBef>
              <a:buSzPct val="60000"/>
              <a:buFont typeface="Wingdings" pitchFamily="2" charset="2"/>
              <a:buChar char="Ø"/>
            </a:pPr>
            <a:r>
              <a:rPr lang="sl-SI" dirty="0"/>
              <a:t>Tekmovalci so oblečeni v </a:t>
            </a:r>
            <a:r>
              <a:rPr lang="sl-SI" dirty="0" smtClean="0">
                <a:solidFill>
                  <a:srgbClr val="FF0000"/>
                </a:solidFill>
              </a:rPr>
              <a:t>gasilsko</a:t>
            </a:r>
            <a:r>
              <a:rPr lang="sl-SI" dirty="0" smtClean="0"/>
              <a:t> </a:t>
            </a:r>
            <a:r>
              <a:rPr lang="sl-SI" dirty="0"/>
              <a:t>delovno obleko</a:t>
            </a:r>
          </a:p>
          <a:p>
            <a:pPr marL="457200" indent="-457200">
              <a:lnSpc>
                <a:spcPct val="85000"/>
              </a:lnSpc>
              <a:spcBef>
                <a:spcPct val="50000"/>
              </a:spcBef>
              <a:buSzPct val="60000"/>
              <a:buFont typeface="Wingdings" pitchFamily="2" charset="2"/>
              <a:buChar char="Ø"/>
            </a:pPr>
            <a:r>
              <a:rPr lang="sl-SI" dirty="0"/>
              <a:t>Tekmovalci so pokriti z</a:t>
            </a:r>
            <a:r>
              <a:rPr lang="sl-SI" dirty="0" smtClean="0"/>
              <a:t> </a:t>
            </a:r>
            <a:r>
              <a:rPr lang="sl-SI" dirty="0" smtClean="0">
                <a:solidFill>
                  <a:srgbClr val="FF0000"/>
                </a:solidFill>
              </a:rPr>
              <a:t>delovno </a:t>
            </a:r>
            <a:r>
              <a:rPr lang="sl-SI" dirty="0" smtClean="0"/>
              <a:t>kapo</a:t>
            </a:r>
            <a:endParaRPr lang="sl-SI" dirty="0"/>
          </a:p>
        </p:txBody>
      </p:sp>
      <p:pic>
        <p:nvPicPr>
          <p:cNvPr id="45058" name="Picture 2" descr="F:\Sodniki\Posveti za sodnike 2014\SLIKE\kapa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56"/>
            <a:ext cx="1857388" cy="2002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59" name="Picture 3" descr="F:\Sodniki\Posveti za sodnike 2014\SLIKE\oble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3227" y="2434878"/>
            <a:ext cx="1807085" cy="3880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0" name="Picture 4" descr="F:\Sodniki\Posveti za sodnike 2014\SLIKE\obleka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2414591"/>
            <a:ext cx="1598996" cy="3881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 descr="E:\Dokumenti\Tečaji\Sodniki\Sodniški tečaj 2015\pionirske obleke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3357562"/>
            <a:ext cx="3114675" cy="2962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WordArt 16"/>
          <p:cNvSpPr>
            <a:spLocks noChangeArrowheads="1" noChangeShapeType="1" noTextEdit="1"/>
          </p:cNvSpPr>
          <p:nvPr/>
        </p:nvSpPr>
        <p:spPr bwMode="auto">
          <a:xfrm rot="-629567">
            <a:off x="2264140" y="4923703"/>
            <a:ext cx="1584325" cy="1687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11560" y="1268760"/>
            <a:ext cx="7924800" cy="3528392"/>
          </a:xfrm>
        </p:spPr>
        <p:txBody>
          <a:bodyPr/>
          <a:lstStyle/>
          <a:p>
            <a:r>
              <a:rPr lang="sl-SI" dirty="0">
                <a:solidFill>
                  <a:schemeClr val="tx1"/>
                </a:solidFill>
              </a:rPr>
              <a:t>Poleg tega je tekmovalna enota pri tej tekmovalni disciplini diskvalificirana, če: </a:t>
            </a:r>
            <a:endParaRPr lang="sl-SI" dirty="0" smtClean="0">
              <a:solidFill>
                <a:schemeClr val="tx1"/>
              </a:solidFill>
            </a:endParaRPr>
          </a:p>
          <a:p>
            <a:endParaRPr lang="sl-SI" dirty="0"/>
          </a:p>
          <a:p>
            <a:endParaRPr lang="sl-SI" dirty="0" smtClean="0"/>
          </a:p>
          <a:p>
            <a:r>
              <a:rPr lang="sl-SI" dirty="0" smtClean="0">
                <a:solidFill>
                  <a:srgbClr val="FF0000"/>
                </a:solidFill>
              </a:rPr>
              <a:t>– </a:t>
            </a:r>
            <a:r>
              <a:rPr lang="sl-SI" dirty="0">
                <a:solidFill>
                  <a:srgbClr val="FF0000"/>
                </a:solidFill>
              </a:rPr>
              <a:t>starta trikrat pred znakom </a:t>
            </a:r>
            <a:r>
              <a:rPr lang="sl-SI" dirty="0" err="1">
                <a:solidFill>
                  <a:srgbClr val="FF0000"/>
                </a:solidFill>
              </a:rPr>
              <a:t>starterja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8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0AF89021-00B8-4271-B13A-584BFDBB62CC}" type="slidenum">
              <a:rPr lang="fr-FR" smtClean="0"/>
              <a:pPr>
                <a:defRPr/>
              </a:pPr>
              <a:t>51</a:t>
            </a:fld>
            <a:endParaRPr lang="fr-FR"/>
          </a:p>
        </p:txBody>
      </p:sp>
      <p:sp>
        <p:nvSpPr>
          <p:cNvPr id="5" name="Pravokotnik 4"/>
          <p:cNvSpPr/>
          <p:nvPr/>
        </p:nvSpPr>
        <p:spPr>
          <a:xfrm>
            <a:off x="447582" y="980728"/>
            <a:ext cx="835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Predsednik ocenjevalne komisije:</a:t>
            </a:r>
            <a:endParaRPr lang="sl-SI" dirty="0"/>
          </a:p>
          <a:p>
            <a:pPr lvl="0"/>
            <a:r>
              <a:rPr lang="sl-SI" dirty="0" smtClean="0"/>
              <a:t>- sprejema </a:t>
            </a:r>
            <a:r>
              <a:rPr lang="sl-SI" dirty="0"/>
              <a:t>raport desetarja tekmovalne enote;</a:t>
            </a:r>
          </a:p>
          <a:p>
            <a:pPr lvl="0"/>
            <a:r>
              <a:rPr lang="sl-SI" dirty="0" smtClean="0"/>
              <a:t>- odredi </a:t>
            </a:r>
            <a:r>
              <a:rPr lang="sl-SI" dirty="0"/>
              <a:t>postavitev tekmovalcev na linijo starta;</a:t>
            </a:r>
          </a:p>
          <a:p>
            <a:pPr lvl="0"/>
            <a:r>
              <a:rPr lang="sl-SI" dirty="0" smtClean="0"/>
              <a:t>- </a:t>
            </a:r>
            <a:r>
              <a:rPr lang="sl-SI" dirty="0" smtClean="0">
                <a:solidFill>
                  <a:srgbClr val="FF0000"/>
                </a:solidFill>
              </a:rPr>
              <a:t>meri </a:t>
            </a:r>
            <a:r>
              <a:rPr lang="sl-SI" dirty="0">
                <a:solidFill>
                  <a:srgbClr val="FF0000"/>
                </a:solidFill>
              </a:rPr>
              <a:t>čas izvedbe vaje in odredi njen konec po preteku 2 </a:t>
            </a:r>
            <a:r>
              <a:rPr lang="sl-SI" dirty="0" smtClean="0">
                <a:solidFill>
                  <a:srgbClr val="FF0000"/>
                </a:solidFill>
              </a:rPr>
              <a:t>   minut</a:t>
            </a:r>
            <a:r>
              <a:rPr lang="sl-SI" dirty="0">
                <a:solidFill>
                  <a:srgbClr val="FF0000"/>
                </a:solidFill>
              </a:rPr>
              <a:t>;</a:t>
            </a:r>
          </a:p>
          <a:p>
            <a:pPr lvl="0"/>
            <a:r>
              <a:rPr lang="sl-SI" dirty="0" smtClean="0"/>
              <a:t>- spremlja </a:t>
            </a:r>
            <a:r>
              <a:rPr lang="sl-SI" dirty="0"/>
              <a:t>pravilnost dela tekmovalcev;</a:t>
            </a:r>
          </a:p>
          <a:p>
            <a:pPr lvl="0"/>
            <a:r>
              <a:rPr lang="sl-SI" dirty="0" smtClean="0"/>
              <a:t>- skupaj </a:t>
            </a:r>
            <a:r>
              <a:rPr lang="sl-SI" dirty="0"/>
              <a:t>s sodnikom </a:t>
            </a:r>
            <a:r>
              <a:rPr lang="sl-SI" dirty="0" err="1"/>
              <a:t>starterjem</a:t>
            </a:r>
            <a:r>
              <a:rPr lang="sl-SI" dirty="0"/>
              <a:t> ob prisotnosti desetarja na koncu vaje opravi oceno pravilnosti izvedbe vaje; </a:t>
            </a:r>
          </a:p>
          <a:p>
            <a:pPr lvl="0"/>
            <a:r>
              <a:rPr lang="sl-SI" dirty="0" smtClean="0"/>
              <a:t>- meri </a:t>
            </a:r>
            <a:r>
              <a:rPr lang="sl-SI" dirty="0"/>
              <a:t>nivo nalite vode v posodo; </a:t>
            </a:r>
          </a:p>
          <a:p>
            <a:pPr lvl="0"/>
            <a:r>
              <a:rPr lang="sl-SI" dirty="0" smtClean="0"/>
              <a:t>- sestavi </a:t>
            </a:r>
            <a:r>
              <a:rPr lang="sl-SI" dirty="0"/>
              <a:t>končno ocenjevalno listo;</a:t>
            </a:r>
          </a:p>
          <a:p>
            <a:pPr lvl="0"/>
            <a:r>
              <a:rPr lang="sl-SI" dirty="0" smtClean="0"/>
              <a:t>- odobri </a:t>
            </a:r>
            <a:r>
              <a:rPr lang="sl-SI" dirty="0"/>
              <a:t>tekmovalni enoti, da po izvedeni vaji in oceni zapusti tekmovalni prostor.</a:t>
            </a:r>
          </a:p>
          <a:p>
            <a:r>
              <a:rPr lang="sl-SI" dirty="0" smtClean="0"/>
              <a:t>- Stoji </a:t>
            </a:r>
            <a:r>
              <a:rPr lang="sl-SI" dirty="0"/>
              <a:t>na levi strani posode, v katero nalivajo vodo, gledano iz smeri starta.</a:t>
            </a: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187450" y="76200"/>
            <a:ext cx="781685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DELO SODNIKOV</a:t>
            </a: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170634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0AF89021-00B8-4271-B13A-584BFDBB62CC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sp>
        <p:nvSpPr>
          <p:cNvPr id="4" name="Pravokotnik 3"/>
          <p:cNvSpPr/>
          <p:nvPr/>
        </p:nvSpPr>
        <p:spPr>
          <a:xfrm>
            <a:off x="251520" y="982177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Sodnik </a:t>
            </a:r>
            <a:r>
              <a:rPr lang="sl-SI" b="1" dirty="0" err="1"/>
              <a:t>starter</a:t>
            </a:r>
            <a:r>
              <a:rPr lang="sl-SI" b="1" dirty="0"/>
              <a:t>:</a:t>
            </a:r>
            <a:endParaRPr lang="sl-SI" dirty="0"/>
          </a:p>
          <a:p>
            <a:pPr lvl="0"/>
            <a:r>
              <a:rPr lang="sl-SI" dirty="0" smtClean="0"/>
              <a:t>- sprejema </a:t>
            </a:r>
            <a:r>
              <a:rPr lang="sl-SI" dirty="0"/>
              <a:t>enote in jih razporeja na progo;</a:t>
            </a:r>
          </a:p>
          <a:p>
            <a:pPr lvl="0"/>
            <a:r>
              <a:rPr lang="sl-SI" dirty="0"/>
              <a:t>nadzira postavitev vedra;</a:t>
            </a:r>
          </a:p>
          <a:p>
            <a:pPr lvl="0"/>
            <a:r>
              <a:rPr lang="sl-SI" dirty="0" smtClean="0"/>
              <a:t>- </a:t>
            </a:r>
            <a:r>
              <a:rPr lang="sl-SI" dirty="0" smtClean="0">
                <a:solidFill>
                  <a:srgbClr val="FF0000"/>
                </a:solidFill>
              </a:rPr>
              <a:t>izda </a:t>
            </a:r>
            <a:r>
              <a:rPr lang="sl-SI" dirty="0">
                <a:solidFill>
                  <a:srgbClr val="FF0000"/>
                </a:solidFill>
              </a:rPr>
              <a:t>znak za začetek vaje</a:t>
            </a:r>
            <a:r>
              <a:rPr lang="sl-SI" dirty="0"/>
              <a:t>;</a:t>
            </a:r>
          </a:p>
          <a:p>
            <a:pPr lvl="0"/>
            <a:r>
              <a:rPr lang="sl-SI" dirty="0" smtClean="0"/>
              <a:t>- spremlja </a:t>
            </a:r>
            <a:r>
              <a:rPr lang="sl-SI" dirty="0"/>
              <a:t>pravilnost dela tekmovalcev;</a:t>
            </a:r>
          </a:p>
          <a:p>
            <a:pPr lvl="0"/>
            <a:r>
              <a:rPr lang="sl-SI" dirty="0" smtClean="0"/>
              <a:t>- skupaj </a:t>
            </a:r>
            <a:r>
              <a:rPr lang="sl-SI" dirty="0"/>
              <a:t>s predsednikom ocenjevalne komisije opravi oceno pravilnosti izvedbe vaje.</a:t>
            </a:r>
          </a:p>
          <a:p>
            <a:r>
              <a:rPr lang="sl-SI" dirty="0" smtClean="0"/>
              <a:t>- Stoji </a:t>
            </a:r>
            <a:r>
              <a:rPr lang="sl-SI" dirty="0"/>
              <a:t>na startni črti, na levi strani posode, s katere zajemajo vodo.</a:t>
            </a:r>
          </a:p>
        </p:txBody>
      </p:sp>
      <p:pic>
        <p:nvPicPr>
          <p:cNvPr id="5" name="Picture 5" descr="I:\Posveti sodniki 2011\Simboli\PIONIRJI VEDROVKA_PRENOS VODE_0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77072"/>
            <a:ext cx="4104456" cy="2277322"/>
          </a:xfrm>
          <a:prstGeom prst="rect">
            <a:avLst/>
          </a:prstGeom>
          <a:noFill/>
        </p:spPr>
      </p:pic>
      <p:sp>
        <p:nvSpPr>
          <p:cNvPr id="6" name="Naslov 1"/>
          <p:cNvSpPr txBox="1">
            <a:spLocks/>
          </p:cNvSpPr>
          <p:nvPr/>
        </p:nvSpPr>
        <p:spPr>
          <a:xfrm>
            <a:off x="1187450" y="76200"/>
            <a:ext cx="781685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DELO SODNIKOV</a:t>
            </a: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36132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0AF89021-00B8-4271-B13A-584BFDBB62CC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  <p:pic>
        <p:nvPicPr>
          <p:cNvPr id="3" name="Picture 2" descr="http://www.pgd-dvor.si/foto/regijsko05/Img_57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29" y="1178750"/>
            <a:ext cx="6360707" cy="47705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a 4"/>
          <p:cNvSpPr/>
          <p:nvPr/>
        </p:nvSpPr>
        <p:spPr bwMode="auto">
          <a:xfrm>
            <a:off x="3992603" y="2204864"/>
            <a:ext cx="846757" cy="864096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1187450" y="76200"/>
            <a:ext cx="7816850" cy="657225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DELO SODNIKOV</a:t>
            </a: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171675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grada številke diapozitiva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D75C340B-E430-42AA-AE40-75DD30AB5681}" type="slidenum">
              <a:rPr lang="fr-FR" smtClean="0">
                <a:latin typeface="Arial" pitchFamily="34" charset="0"/>
                <a:cs typeface="Arial" pitchFamily="34" charset="0"/>
              </a:rPr>
              <a:pPr/>
              <a:t>54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Users\Ivan\Documents\DOKUMENTI\Tečaji\Sodniki\Posveti za sodnike 2019\Slika GŠTD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14" y="2204864"/>
            <a:ext cx="2808312" cy="408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van\Documents\DOKUMENTI\Tečaji\Sodniki\Posveti za sodnike 2019\Slika priročni razvrščanje2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89" y="2204864"/>
            <a:ext cx="2875563" cy="408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467544" y="980728"/>
            <a:ext cx="84249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sl-SI" sz="6600" b="1" kern="0" dirty="0">
                <a:solidFill>
                  <a:srgbClr val="FF0000"/>
                </a:solidFill>
              </a:rPr>
              <a:t>RAZVRŠČANJE</a:t>
            </a:r>
            <a:endParaRPr lang="sl-SI" sz="54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236752C4-8F7F-4388-B974-2DAD3BE91F26}" type="slidenum">
              <a:rPr lang="fr-FR" sz="1200">
                <a:solidFill>
                  <a:schemeClr val="bg1"/>
                </a:solidFill>
              </a:rPr>
              <a:pPr algn="r" eaLnBrk="0" hangingPunct="0"/>
              <a:t>55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572000" y="188641"/>
            <a:ext cx="4432300" cy="50405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sl-SI" kern="0" dirty="0" smtClean="0">
                <a:solidFill>
                  <a:srgbClr val="FF0000"/>
                </a:solidFill>
              </a:rPr>
              <a:t>RAZVRŠČANJE PIONIRJI-KE</a:t>
            </a:r>
            <a:endParaRPr lang="de-DE" kern="0" dirty="0" smtClean="0">
              <a:solidFill>
                <a:srgbClr val="FF0000"/>
              </a:solidFill>
            </a:endParaRPr>
          </a:p>
        </p:txBody>
      </p:sp>
      <p:pic>
        <p:nvPicPr>
          <p:cNvPr id="9" name="Picture 2" descr="D:\Dokumenti\Tečaji\Sodniki\Sodniški tečaj 2014\razvršanje sodni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5472608" cy="3060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92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740520"/>
            <a:ext cx="8785225" cy="590475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2300" dirty="0" smtClean="0">
                <a:solidFill>
                  <a:schemeClr val="tx1"/>
                </a:solidFill>
              </a:rPr>
              <a:t>Vajo razvrščanja za pionirje in pionirke izvede tekmovalna enota 9-ih tekmovalcev v sestavi: </a:t>
            </a:r>
          </a:p>
          <a:p>
            <a:pPr>
              <a:buFont typeface="Wingdings" pitchFamily="2" charset="2"/>
              <a:buNone/>
            </a:pPr>
            <a:r>
              <a:rPr lang="sl-SI" sz="2300" dirty="0" smtClean="0">
                <a:solidFill>
                  <a:schemeClr val="tx1"/>
                </a:solidFill>
              </a:rPr>
              <a:t>	D, S, St, N-1, N-2, V-1, V-2, C-1, C-2. </a:t>
            </a:r>
          </a:p>
          <a:p>
            <a:pPr>
              <a:buFont typeface="Wingdings" pitchFamily="2" charset="2"/>
              <a:buChar char="Ø"/>
            </a:pPr>
            <a:r>
              <a:rPr lang="sl-SI" sz="2300" dirty="0" smtClean="0">
                <a:solidFill>
                  <a:schemeClr val="tx1"/>
                </a:solidFill>
              </a:rPr>
              <a:t>Tekmovalci so oblečeni v </a:t>
            </a:r>
            <a:r>
              <a:rPr lang="sl-SI" sz="2300" dirty="0" smtClean="0">
                <a:solidFill>
                  <a:srgbClr val="FF0000"/>
                </a:solidFill>
              </a:rPr>
              <a:t>gasilske</a:t>
            </a:r>
            <a:r>
              <a:rPr lang="sl-SI" sz="2300" dirty="0" smtClean="0">
                <a:solidFill>
                  <a:schemeClr val="tx1"/>
                </a:solidFill>
              </a:rPr>
              <a:t> delovne obleke, pokriti </a:t>
            </a:r>
            <a:r>
              <a:rPr lang="sl-SI" sz="2300" dirty="0" smtClean="0">
                <a:solidFill>
                  <a:srgbClr val="FF0000"/>
                </a:solidFill>
              </a:rPr>
              <a:t>z delovno </a:t>
            </a:r>
            <a:r>
              <a:rPr lang="sl-SI" sz="2300" dirty="0" smtClean="0">
                <a:solidFill>
                  <a:schemeClr val="tx1"/>
                </a:solidFill>
              </a:rPr>
              <a:t>kapo. </a:t>
            </a:r>
          </a:p>
          <a:p>
            <a:pPr>
              <a:buFont typeface="Wingdings" pitchFamily="2" charset="2"/>
              <a:buChar char="Ø"/>
            </a:pPr>
            <a:r>
              <a:rPr lang="sl-SI" sz="2300" dirty="0" smtClean="0">
                <a:solidFill>
                  <a:schemeClr val="tx1"/>
                </a:solidFill>
              </a:rPr>
              <a:t>Predpisana obutev pionirjev so športni copati. </a:t>
            </a:r>
          </a:p>
          <a:p>
            <a:pPr>
              <a:buFont typeface="Wingdings" pitchFamily="2" charset="2"/>
              <a:buChar char="Ø"/>
            </a:pPr>
            <a:r>
              <a:rPr lang="sl-SI" sz="2300" dirty="0" smtClean="0">
                <a:solidFill>
                  <a:schemeClr val="tx1"/>
                </a:solidFill>
              </a:rPr>
              <a:t>Razpored članov v enoti je poljuben, priporočljivo je po velikosti. </a:t>
            </a:r>
            <a:r>
              <a:rPr lang="sl-SI" sz="2300" dirty="0" smtClean="0">
                <a:solidFill>
                  <a:srgbClr val="FF0000"/>
                </a:solidFill>
              </a:rPr>
              <a:t>Oznako desetarja nosi poveljujoči</a:t>
            </a:r>
          </a:p>
          <a:p>
            <a:pPr>
              <a:buFont typeface="Wingdings" pitchFamily="2" charset="2"/>
              <a:buChar char="Ø"/>
            </a:pPr>
            <a:r>
              <a:rPr lang="sl-SI" sz="2300" dirty="0" smtClean="0">
                <a:solidFill>
                  <a:schemeClr val="tx1"/>
                </a:solidFill>
              </a:rPr>
              <a:t>Vsak tekmovalec mora imeti tekmovalno oznako.</a:t>
            </a:r>
          </a:p>
          <a:p>
            <a:pPr>
              <a:buFont typeface="Wingdings" pitchFamily="2" charset="2"/>
              <a:buChar char="Ø"/>
            </a:pPr>
            <a:endParaRPr lang="sl-SI" sz="23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sl-SI" sz="2300" dirty="0" smtClean="0">
                <a:solidFill>
                  <a:schemeClr val="tx1"/>
                </a:solidFill>
              </a:rPr>
              <a:t>Tekmovalni prostor za vajo razvrščanja je širok 10 m in dolg 20 m.</a:t>
            </a:r>
          </a:p>
          <a:p>
            <a:pPr>
              <a:buFont typeface="Wingdings" pitchFamily="2" charset="2"/>
              <a:buChar char="Ø"/>
            </a:pPr>
            <a:r>
              <a:rPr lang="sl-SI" sz="2300" dirty="0" smtClean="0">
                <a:solidFill>
                  <a:schemeClr val="tx1"/>
                </a:solidFill>
              </a:rPr>
              <a:t>Desetar opravi pomikanje z enoto v razdalji </a:t>
            </a:r>
            <a:r>
              <a:rPr lang="sl-SI" sz="2300" dirty="0" smtClean="0">
                <a:solidFill>
                  <a:srgbClr val="FF0000"/>
                </a:solidFill>
              </a:rPr>
              <a:t>najmanj 5 m</a:t>
            </a:r>
          </a:p>
        </p:txBody>
      </p:sp>
      <p:sp>
        <p:nvSpPr>
          <p:cNvPr id="17413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 dirty="0">
                <a:solidFill>
                  <a:schemeClr val="bg1"/>
                </a:solidFill>
              </a:rPr>
              <a:t>P / </a:t>
            </a:r>
            <a:fld id="{9C183821-7355-4988-8433-DFD6F730DC73}" type="slidenum">
              <a:rPr lang="fr-FR" sz="1200">
                <a:solidFill>
                  <a:schemeClr val="bg1"/>
                </a:solidFill>
              </a:rPr>
              <a:pPr algn="r" eaLnBrk="0" hangingPunct="0"/>
              <a:t>56</a:t>
            </a:fld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" name="Oval 27"/>
          <p:cNvSpPr>
            <a:spLocks noChangeArrowheads="1"/>
          </p:cNvSpPr>
          <p:nvPr/>
        </p:nvSpPr>
        <p:spPr bwMode="auto">
          <a:xfrm>
            <a:off x="1042988" y="4365104"/>
            <a:ext cx="358775" cy="3603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7" name="Oval 28"/>
          <p:cNvSpPr>
            <a:spLocks noChangeArrowheads="1"/>
          </p:cNvSpPr>
          <p:nvPr/>
        </p:nvSpPr>
        <p:spPr bwMode="auto">
          <a:xfrm>
            <a:off x="3348038" y="4365104"/>
            <a:ext cx="358775" cy="3603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sp>
        <p:nvSpPr>
          <p:cNvPr id="8" name="AutoShape 29"/>
          <p:cNvSpPr>
            <a:spLocks noChangeArrowheads="1"/>
          </p:cNvSpPr>
          <p:nvPr/>
        </p:nvSpPr>
        <p:spPr bwMode="auto">
          <a:xfrm>
            <a:off x="2124075" y="4365104"/>
            <a:ext cx="360363" cy="358775"/>
          </a:xfrm>
          <a:prstGeom prst="flowChartSummingJunction">
            <a:avLst/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700338" y="4365104"/>
            <a:ext cx="358775" cy="360362"/>
            <a:chOff x="612" y="3702"/>
            <a:chExt cx="226" cy="227"/>
          </a:xfrm>
        </p:grpSpPr>
        <p:sp>
          <p:nvSpPr>
            <p:cNvPr id="17435" name="Oval 31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3" name="Group 32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17437" name="Arc 33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7438" name="Arc 34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7439" name="Line 35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4500563" y="4365104"/>
            <a:ext cx="358775" cy="3603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924300" y="4365104"/>
            <a:ext cx="358775" cy="360362"/>
            <a:chOff x="612" y="3702"/>
            <a:chExt cx="226" cy="227"/>
          </a:xfrm>
        </p:grpSpPr>
        <p:sp>
          <p:nvSpPr>
            <p:cNvPr id="17430" name="Oval 38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5" name="Group 39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17432" name="Arc 40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7433" name="Arc 41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7434" name="Line 42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sp>
        <p:nvSpPr>
          <p:cNvPr id="22" name="Oval 43"/>
          <p:cNvSpPr>
            <a:spLocks noChangeArrowheads="1"/>
          </p:cNvSpPr>
          <p:nvPr/>
        </p:nvSpPr>
        <p:spPr bwMode="auto">
          <a:xfrm>
            <a:off x="5651500" y="4365104"/>
            <a:ext cx="358775" cy="3603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sl-SI"/>
          </a:p>
        </p:txBody>
      </p: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5076825" y="4365104"/>
            <a:ext cx="358775" cy="360362"/>
            <a:chOff x="612" y="3702"/>
            <a:chExt cx="226" cy="227"/>
          </a:xfrm>
        </p:grpSpPr>
        <p:sp>
          <p:nvSpPr>
            <p:cNvPr id="17425" name="Oval 45"/>
            <p:cNvSpPr>
              <a:spLocks noChangeArrowheads="1"/>
            </p:cNvSpPr>
            <p:nvPr/>
          </p:nvSpPr>
          <p:spPr bwMode="auto">
            <a:xfrm>
              <a:off x="612" y="3702"/>
              <a:ext cx="226" cy="22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grpSp>
          <p:nvGrpSpPr>
            <p:cNvPr id="10" name="Group 46"/>
            <p:cNvGrpSpPr>
              <a:grpSpLocks/>
            </p:cNvGrpSpPr>
            <p:nvPr/>
          </p:nvGrpSpPr>
          <p:grpSpPr bwMode="auto">
            <a:xfrm flipV="1">
              <a:off x="612" y="3816"/>
              <a:ext cx="225" cy="112"/>
              <a:chOff x="884" y="4139"/>
              <a:chExt cx="227" cy="108"/>
            </a:xfrm>
          </p:grpSpPr>
          <p:sp>
            <p:nvSpPr>
              <p:cNvPr id="17427" name="Arc 47"/>
              <p:cNvSpPr>
                <a:spLocks/>
              </p:cNvSpPr>
              <p:nvPr/>
            </p:nvSpPr>
            <p:spPr bwMode="auto">
              <a:xfrm flipH="1">
                <a:off x="884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7428" name="Arc 48"/>
              <p:cNvSpPr>
                <a:spLocks/>
              </p:cNvSpPr>
              <p:nvPr/>
            </p:nvSpPr>
            <p:spPr bwMode="auto">
              <a:xfrm>
                <a:off x="995" y="4139"/>
                <a:ext cx="116" cy="10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sl-SI"/>
              </a:p>
            </p:txBody>
          </p:sp>
          <p:sp>
            <p:nvSpPr>
              <p:cNvPr id="17429" name="Line 49"/>
              <p:cNvSpPr>
                <a:spLocks noChangeShapeType="1"/>
              </p:cNvSpPr>
              <p:nvPr/>
            </p:nvSpPr>
            <p:spPr bwMode="auto">
              <a:xfrm>
                <a:off x="884" y="4247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l-SI"/>
              </a:p>
            </p:txBody>
          </p:sp>
        </p:grp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1619250" y="4365104"/>
            <a:ext cx="358775" cy="360362"/>
            <a:chOff x="2836" y="3974"/>
            <a:chExt cx="226" cy="227"/>
          </a:xfrm>
        </p:grpSpPr>
        <p:sp>
          <p:nvSpPr>
            <p:cNvPr id="17423" name="Oval 51"/>
            <p:cNvSpPr>
              <a:spLocks noChangeArrowheads="1"/>
            </p:cNvSpPr>
            <p:nvPr/>
          </p:nvSpPr>
          <p:spPr bwMode="auto">
            <a:xfrm>
              <a:off x="2836" y="3974"/>
              <a:ext cx="226" cy="227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sp>
          <p:nvSpPr>
            <p:cNvPr id="17424" name="Oval 52"/>
            <p:cNvSpPr>
              <a:spLocks noChangeArrowheads="1"/>
            </p:cNvSpPr>
            <p:nvPr/>
          </p:nvSpPr>
          <p:spPr bwMode="auto">
            <a:xfrm>
              <a:off x="2925" y="4065"/>
              <a:ext cx="46" cy="4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</p:grp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1152771" y="332656"/>
            <a:ext cx="7816850" cy="548681"/>
          </a:xfrm>
        </p:spPr>
        <p:txBody>
          <a:bodyPr/>
          <a:lstStyle/>
          <a:p>
            <a:pPr algn="ctr"/>
            <a:r>
              <a:rPr lang="sl-SI" sz="2400" dirty="0" smtClean="0"/>
              <a:t>SESTAVA TEKMOVALNE ENOTE IN OSEBNA OPREMA</a:t>
            </a:r>
            <a:r>
              <a:rPr lang="sl-SI" sz="2000" dirty="0" smtClean="0">
                <a:solidFill>
                  <a:schemeClr val="tx1"/>
                </a:solidFill>
              </a:rPr>
              <a:t/>
            </a:r>
            <a:br>
              <a:rPr lang="sl-SI" sz="2000" dirty="0" smtClean="0">
                <a:solidFill>
                  <a:schemeClr val="tx1"/>
                </a:solidFill>
              </a:rPr>
            </a:b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IZVEDBA VAJE V TEKMOVALNEM PROSTORU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57</a:t>
            </a:fld>
            <a:endParaRPr lang="fr-FR"/>
          </a:p>
        </p:txBody>
      </p:sp>
      <p:pic>
        <p:nvPicPr>
          <p:cNvPr id="47106" name="Picture 2" descr="C:\Users\Ivan\Documents\DOKUMENTI\Tekmovanja1\Tekmovalna komisija GZS\Knjiga 2010\Ponatis 2019\slike za tisk\Razvrščanje_slika_9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54477" cy="54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836613"/>
            <a:ext cx="8785225" cy="5616575"/>
          </a:xfrm>
        </p:spPr>
        <p:txBody>
          <a:bodyPr/>
          <a:lstStyle/>
          <a:p>
            <a:endParaRPr lang="sl-SI" sz="1800" dirty="0" smtClean="0">
              <a:solidFill>
                <a:schemeClr val="tx1"/>
              </a:solidFill>
            </a:endParaRPr>
          </a:p>
          <a:p>
            <a:r>
              <a:rPr lang="sl-SI" sz="1800" dirty="0" smtClean="0">
                <a:solidFill>
                  <a:schemeClr val="tx1"/>
                </a:solidFill>
              </a:rPr>
              <a:t>Desetar najprej razvrsti enoto pred ocenjevalno komisijo v osnovno ureditev (v dve vrsti, Desetar stoji pred enoto) in izda povelje: </a:t>
            </a:r>
            <a:endParaRPr lang="sl-SI" sz="1800" i="1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dirty="0" smtClean="0">
                <a:solidFill>
                  <a:srgbClr val="FF3300"/>
                </a:solidFill>
              </a:rPr>
              <a:t>1.		»Enota, v dve vrsti, ZBOR!«</a:t>
            </a:r>
          </a:p>
          <a:p>
            <a:pPr algn="ctr">
              <a:buFontTx/>
              <a:buNone/>
            </a:pPr>
            <a:endParaRPr lang="sl-SI" dirty="0" smtClean="0">
              <a:solidFill>
                <a:srgbClr val="FF3300"/>
              </a:solidFill>
            </a:endParaRPr>
          </a:p>
        </p:txBody>
      </p:sp>
      <p:pic>
        <p:nvPicPr>
          <p:cNvPr id="76804" name="Picture 4" descr="1-zb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564904"/>
            <a:ext cx="4321175" cy="3675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438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0D9EFDF0-77AC-4A8F-AAD5-54A9331EC342}" type="slidenum">
              <a:rPr lang="fr-FR" sz="1200">
                <a:solidFill>
                  <a:schemeClr val="bg1"/>
                </a:solidFill>
              </a:rPr>
              <a:pPr algn="r" eaLnBrk="0" hangingPunct="0"/>
              <a:t>58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908050"/>
            <a:ext cx="7924800" cy="5264150"/>
          </a:xfrm>
        </p:spPr>
        <p:txBody>
          <a:bodyPr/>
          <a:lstStyle/>
          <a:p>
            <a:r>
              <a:rPr lang="sl-SI" dirty="0" smtClean="0">
                <a:solidFill>
                  <a:schemeClr val="tx1"/>
                </a:solidFill>
              </a:rPr>
              <a:t>Desetar nato poravna enoto in izda povelji:</a:t>
            </a:r>
            <a:endParaRPr lang="sl-SI" i="1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dirty="0" smtClean="0">
                <a:solidFill>
                  <a:srgbClr val="FF3300"/>
                </a:solidFill>
              </a:rPr>
              <a:t>2.		»Na desno poravnaj SE!«</a:t>
            </a:r>
          </a:p>
          <a:p>
            <a:endParaRPr lang="sl-SI" dirty="0" smtClean="0"/>
          </a:p>
        </p:txBody>
      </p:sp>
      <p:pic>
        <p:nvPicPr>
          <p:cNvPr id="86021" name="Picture 5" descr="2-na desno ravnaj 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438" y="2060575"/>
            <a:ext cx="6207125" cy="4135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462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F5F1FF6B-BDFF-47F7-8D29-CECA85B4B7F9}" type="slidenum">
              <a:rPr lang="fr-FR" sz="1200">
                <a:solidFill>
                  <a:schemeClr val="bg1"/>
                </a:solidFill>
              </a:rPr>
              <a:pPr algn="r" eaLnBrk="0" hangingPunct="0"/>
              <a:t>59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0AF89021-00B8-4271-B13A-584BFDBB62CC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47106" name="Picture 2" descr="C:\Users\Ivan\Documents\DOKUMENTI\Tečaji\Sodniki\Posveti za sodnike 2019\polo maji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/>
          <a:stretch/>
        </p:blipFill>
        <p:spPr bwMode="auto">
          <a:xfrm>
            <a:off x="3347864" y="1261537"/>
            <a:ext cx="2006155" cy="44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C:\Users\Ivan\Documents\DOKUMENTI\Tečaji\Sodniki\Posveti za sodnike 2019\jakna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5313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769" y="1002396"/>
            <a:ext cx="2500004" cy="248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79" y="3478886"/>
            <a:ext cx="2239583" cy="283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6"/>
          <p:cNvSpPr>
            <a:spLocks noChangeArrowheads="1" noChangeShapeType="1" noTextEdit="1"/>
          </p:cNvSpPr>
          <p:nvPr/>
        </p:nvSpPr>
        <p:spPr bwMode="auto">
          <a:xfrm rot="-629567">
            <a:off x="2264140" y="4923703"/>
            <a:ext cx="1584325" cy="1687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9" name="Elipsa 8"/>
          <p:cNvSpPr/>
          <p:nvPr/>
        </p:nvSpPr>
        <p:spPr bwMode="auto">
          <a:xfrm>
            <a:off x="6048769" y="4451512"/>
            <a:ext cx="652218" cy="684076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339850" y="116632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GASILSKE DELOVNE OBLEKE</a:t>
            </a:r>
          </a:p>
        </p:txBody>
      </p:sp>
    </p:spTree>
    <p:extLst>
      <p:ext uri="{BB962C8B-B14F-4D97-AF65-F5344CB8AC3E}">
        <p14:creationId xmlns:p14="http://schemas.microsoft.com/office/powerpoint/2010/main" val="2106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i="1" smtClean="0">
                <a:solidFill>
                  <a:srgbClr val="FF3300"/>
                </a:solidFill>
              </a:rPr>
              <a:t>3.		»Mir – NO!«</a:t>
            </a:r>
          </a:p>
          <a:p>
            <a:endParaRPr lang="sl-SI" smtClean="0"/>
          </a:p>
        </p:txBody>
      </p:sp>
      <p:pic>
        <p:nvPicPr>
          <p:cNvPr id="87044" name="Picture 4" descr="3-mi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994" y="1916113"/>
            <a:ext cx="5688013" cy="3738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487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D0500A5B-05C5-4130-942F-30AA1EAC1BFE}" type="slidenum">
              <a:rPr lang="fr-FR" sz="1200">
                <a:solidFill>
                  <a:schemeClr val="bg1"/>
                </a:solidFill>
              </a:rPr>
              <a:pPr algn="r" eaLnBrk="0" hangingPunct="0"/>
              <a:t>60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800" smtClean="0">
                <a:solidFill>
                  <a:schemeClr val="tx1"/>
                </a:solidFill>
              </a:rPr>
              <a:t>Desetar skupaj z enoto pozdravi ocenjevalno komisijo in poroča predsedniku komisije. </a:t>
            </a:r>
          </a:p>
          <a:p>
            <a:r>
              <a:rPr lang="sl-SI" sz="1800" smtClean="0">
                <a:solidFill>
                  <a:schemeClr val="tx1"/>
                </a:solidFill>
              </a:rPr>
              <a:t>Izda povelje:</a:t>
            </a:r>
            <a:endParaRPr lang="sl-SI" sz="1800" i="1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smtClean="0">
                <a:solidFill>
                  <a:srgbClr val="FF3300"/>
                </a:solidFill>
              </a:rPr>
              <a:t>4.		»Po – ZDRAV!«</a:t>
            </a:r>
            <a:r>
              <a:rPr lang="sl-SI" smtClean="0"/>
              <a:t> </a:t>
            </a:r>
          </a:p>
          <a:p>
            <a:endParaRPr lang="sl-SI" smtClean="0"/>
          </a:p>
        </p:txBody>
      </p:sp>
      <p:pic>
        <p:nvPicPr>
          <p:cNvPr id="88069" name="Picture 5" descr="4-pozdr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25" y="2708275"/>
            <a:ext cx="5111750" cy="3611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510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639AB52D-73D5-4C8D-AFE5-9D93BD820A81}" type="slidenum">
              <a:rPr lang="fr-FR" sz="1200">
                <a:solidFill>
                  <a:schemeClr val="bg1"/>
                </a:solidFill>
              </a:rPr>
              <a:pPr algn="r" eaLnBrk="0" hangingPunct="0"/>
              <a:t>61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  <p:pic>
        <p:nvPicPr>
          <p:cNvPr id="102402" name="Picture 2" descr="D:\Dokumenti\Tečaji\Sodniki\Sodniški tečaj 2014\razvršanje sodni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239826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43000"/>
            <a:ext cx="8353425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dirty="0" smtClean="0">
                <a:solidFill>
                  <a:schemeClr val="tx1"/>
                </a:solidFill>
              </a:rPr>
              <a:t>Postopek poročanja (</a:t>
            </a:r>
            <a:r>
              <a:rPr lang="sl-SI" dirty="0" err="1" smtClean="0">
                <a:solidFill>
                  <a:schemeClr val="tx1"/>
                </a:solidFill>
              </a:rPr>
              <a:t>raportiranja</a:t>
            </a:r>
            <a:r>
              <a:rPr lang="sl-SI" dirty="0" smtClean="0">
                <a:solidFill>
                  <a:schemeClr val="tx1"/>
                </a:solidFill>
              </a:rPr>
              <a:t>):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Desetar se obrne k predsedniku ocenjevalne komisije (na levo, na desno ali polkrog na levo). 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Desetar pozdravi predsednika ocenjevalne komisije (z roko).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sl-SI" sz="2000" dirty="0" smtClean="0">
                <a:solidFill>
                  <a:srgbClr val="FF0000"/>
                </a:solidFill>
              </a:rPr>
              <a:t>Ko mu predsednik komisije odzdravi, D spusti roko in mu poroča: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sz="2400" i="1" dirty="0" smtClean="0">
                <a:solidFill>
                  <a:srgbClr val="FF3300"/>
                </a:solidFill>
              </a:rPr>
              <a:t>5.		“ TOVARIŠ PREDSEDNIK, TEKMOVALNA ENOTA PGD … JE PRIPRAVLJENA ZA IZVEDBO VAJE.”</a:t>
            </a:r>
            <a:r>
              <a:rPr lang="sl-SI" sz="20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sl-SI" sz="2000" dirty="0" smtClean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Predsednik ocenjevalne komisije odobri izvedbo vaje (pred tem lahko vpraša Desetarja, če obstajajo še kake nejasnosti v zvezi z izvedbo vaje) z besedami: </a:t>
            </a:r>
            <a:r>
              <a:rPr lang="sl-SI" sz="2000" dirty="0" smtClean="0">
                <a:solidFill>
                  <a:srgbClr val="FF0000"/>
                </a:solidFill>
              </a:rPr>
              <a:t>“Lahko izvedete vajo!” </a:t>
            </a:r>
            <a:r>
              <a:rPr lang="sl-SI" sz="2000" dirty="0" smtClean="0">
                <a:solidFill>
                  <a:schemeClr val="tx1"/>
                </a:solidFill>
              </a:rPr>
              <a:t>Desetar odgovori: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sz="2400" dirty="0" smtClean="0">
                <a:solidFill>
                  <a:srgbClr val="FF3300"/>
                </a:solidFill>
              </a:rPr>
              <a:t>6.		“Razumem!”</a:t>
            </a:r>
            <a:r>
              <a:rPr lang="sl-SI" sz="2000" dirty="0" smtClean="0"/>
              <a:t>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in pozdravi predsednika ocenjevalne komisije (z roko).</a:t>
            </a:r>
          </a:p>
        </p:txBody>
      </p:sp>
      <p:sp>
        <p:nvSpPr>
          <p:cNvPr id="22533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3B4AF8DF-B206-4913-83AF-054C834B1543}" type="slidenum">
              <a:rPr lang="fr-FR" sz="1200">
                <a:solidFill>
                  <a:schemeClr val="bg1"/>
                </a:solidFill>
              </a:rPr>
              <a:pPr algn="r" eaLnBrk="0" hangingPunct="0"/>
              <a:t>63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620713"/>
            <a:ext cx="7924800" cy="5551487"/>
          </a:xfrm>
        </p:spPr>
        <p:txBody>
          <a:bodyPr/>
          <a:lstStyle/>
          <a:p>
            <a:pPr algn="ctr">
              <a:buFontTx/>
              <a:buNone/>
            </a:pPr>
            <a:endParaRPr lang="sl-SI" smtClean="0">
              <a:solidFill>
                <a:srgbClr val="FF33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sl-SI" sz="1800" smtClean="0">
                <a:solidFill>
                  <a:schemeClr val="tx1"/>
                </a:solidFill>
              </a:rPr>
              <a:t>Desetar se obrne k enoti in nadaljuje z vajo. </a:t>
            </a:r>
          </a:p>
          <a:p>
            <a:pPr>
              <a:buFont typeface="Wingdings" pitchFamily="2" charset="2"/>
              <a:buChar char="Ø"/>
            </a:pPr>
            <a:r>
              <a:rPr lang="sl-SI" sz="1800" smtClean="0">
                <a:solidFill>
                  <a:schemeClr val="tx1"/>
                </a:solidFill>
              </a:rPr>
              <a:t>Izda povelje:</a:t>
            </a:r>
            <a:endParaRPr lang="sl-SI" sz="1800" i="1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smtClean="0">
                <a:solidFill>
                  <a:srgbClr val="FF3300"/>
                </a:solidFill>
              </a:rPr>
              <a:t>7.		»Mir – NO!«</a:t>
            </a:r>
          </a:p>
          <a:p>
            <a:endParaRPr lang="sl-SI" smtClean="0"/>
          </a:p>
        </p:txBody>
      </p:sp>
      <p:pic>
        <p:nvPicPr>
          <p:cNvPr id="84997" name="Picture 5" descr="3-mi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994" y="2492375"/>
            <a:ext cx="5688012" cy="3738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558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F9E674CA-5DA3-490D-87D1-72CE63AC8889}" type="slidenum">
              <a:rPr lang="fr-FR" sz="1200">
                <a:solidFill>
                  <a:schemeClr val="bg1"/>
                </a:solidFill>
              </a:rPr>
              <a:pPr algn="r" eaLnBrk="0" hangingPunct="0"/>
              <a:t>64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1800" smtClean="0">
                <a:solidFill>
                  <a:schemeClr val="tx1"/>
                </a:solidFill>
              </a:rPr>
              <a:t>Desetar  nato  enoto obrne na desno (ali na levo)</a:t>
            </a:r>
            <a:endParaRPr lang="sl-SI" sz="1800" i="1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smtClean="0">
                <a:solidFill>
                  <a:srgbClr val="FF3300"/>
                </a:solidFill>
              </a:rPr>
              <a:t>8.		»Na des – NO!«</a:t>
            </a:r>
          </a:p>
          <a:p>
            <a:endParaRPr lang="sl-SI" smtClean="0"/>
          </a:p>
        </p:txBody>
      </p:sp>
      <p:pic>
        <p:nvPicPr>
          <p:cNvPr id="89093" name="Picture 5" descr="6-na des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473325"/>
            <a:ext cx="4464050" cy="322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9094" name="Picture 6" descr="7-na desno deset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492375"/>
            <a:ext cx="4122737" cy="322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583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1C1ECCAB-2181-4462-807B-7545045FD0E3}" type="slidenum">
              <a:rPr lang="fr-FR" sz="1200">
                <a:solidFill>
                  <a:schemeClr val="bg1"/>
                </a:solidFill>
              </a:rPr>
              <a:pPr algn="r" eaLnBrk="0" hangingPunct="0"/>
              <a:t>65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836613"/>
            <a:ext cx="7924800" cy="533558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1800" dirty="0" smtClean="0">
                <a:solidFill>
                  <a:schemeClr val="tx1"/>
                </a:solidFill>
              </a:rPr>
              <a:t>Desetar  nato z  enoto opravi premikanje v razdalji najmanj 5 m, zaustavi enoto in obrne na desno (ali na levo). Desetar spremlja enoto izven postroja. Izda povelje:</a:t>
            </a:r>
            <a:endParaRPr lang="sl-SI" sz="1800" i="1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dirty="0" smtClean="0">
                <a:solidFill>
                  <a:srgbClr val="FF3300"/>
                </a:solidFill>
              </a:rPr>
              <a:t>9.		»S pohodnim korakom na- PREJ!«</a:t>
            </a:r>
          </a:p>
          <a:p>
            <a:endParaRPr lang="sl-SI" dirty="0" smtClean="0"/>
          </a:p>
        </p:txBody>
      </p:sp>
      <p:pic>
        <p:nvPicPr>
          <p:cNvPr id="90117" name="Picture 5" descr="8-korakanj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4256" y="2636912"/>
            <a:ext cx="4509881" cy="322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606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6A4F28E2-24D0-4CA0-A9CC-C330BCA17201}" type="slidenum">
              <a:rPr lang="fr-FR" sz="1200">
                <a:solidFill>
                  <a:schemeClr val="bg1"/>
                </a:solidFill>
              </a:rPr>
              <a:pPr algn="r" eaLnBrk="0" hangingPunct="0"/>
              <a:t>66</a:t>
            </a:fld>
            <a:endParaRPr lang="fr-FR" sz="1200">
              <a:solidFill>
                <a:schemeClr val="bg1"/>
              </a:solidFill>
            </a:endParaRPr>
          </a:p>
        </p:txBody>
      </p:sp>
      <p:pic>
        <p:nvPicPr>
          <p:cNvPr id="7" name="Picture 6" descr="7-na desno deset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4122737" cy="322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8287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  <p:pic>
        <p:nvPicPr>
          <p:cNvPr id="6" name="Picture 2" descr="C:\Users\Ivan\Documents\DOKUMENTI\Tekmovanja1\Tekmovalna komisija GZS\Knjiga 2010\Ponatis 2019\slike za tisk\Razvrščanje_slika_9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754477" cy="546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1475656" y="4509120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Desetar opravi pomikanje z enoto v razdalji </a:t>
            </a:r>
            <a:r>
              <a:rPr lang="sl-SI" dirty="0">
                <a:solidFill>
                  <a:srgbClr val="FF0000"/>
                </a:solidFill>
              </a:rPr>
              <a:t>najmanj 5 m</a:t>
            </a:r>
          </a:p>
        </p:txBody>
      </p:sp>
      <p:sp>
        <p:nvSpPr>
          <p:cNvPr id="9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8937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68A3160F-E4D0-456A-8086-A8B93C226CCF}" type="slidenum">
              <a:rPr lang="fr-FR" sz="1200">
                <a:solidFill>
                  <a:schemeClr val="bg1"/>
                </a:solidFill>
              </a:rPr>
              <a:pPr algn="r" eaLnBrk="0" hangingPunct="0"/>
              <a:t>68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5576" y="5472446"/>
            <a:ext cx="7924800" cy="6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 b="1" i="1" u="sng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sl-SI" sz="1800" kern="0" dirty="0" smtClean="0">
                <a:solidFill>
                  <a:schemeClr val="tx1"/>
                </a:solidFill>
              </a:rPr>
              <a:t>Desetar spremlja enoto izven postroja</a:t>
            </a:r>
          </a:p>
          <a:p>
            <a:pPr>
              <a:buFont typeface="Wingdings" pitchFamily="2" charset="2"/>
              <a:buChar char="Ø"/>
            </a:pPr>
            <a:r>
              <a:rPr lang="sl-SI" sz="1800" i="1" kern="0" dirty="0" smtClean="0">
                <a:solidFill>
                  <a:schemeClr val="tx1"/>
                </a:solidFill>
              </a:rPr>
              <a:t>Enoto nemoteno spremlja tudi sodniška komisija</a:t>
            </a:r>
          </a:p>
          <a:p>
            <a:pPr marL="0" indent="0">
              <a:buNone/>
            </a:pPr>
            <a:endParaRPr lang="sl-SI" kern="0" dirty="0" smtClean="0"/>
          </a:p>
        </p:txBody>
      </p:sp>
      <p:pic>
        <p:nvPicPr>
          <p:cNvPr id="50178" name="Picture 2" descr="http://www.gasilec.net/modules/gallery/uploads/Mladinsko%202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t="23823" r="4513" b="8142"/>
          <a:stretch/>
        </p:blipFill>
        <p:spPr bwMode="auto">
          <a:xfrm>
            <a:off x="939788" y="908720"/>
            <a:ext cx="7459843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aven povezovalnik 2"/>
          <p:cNvCxnSpPr/>
          <p:nvPr/>
        </p:nvCxnSpPr>
        <p:spPr bwMode="auto">
          <a:xfrm>
            <a:off x="1259632" y="4005064"/>
            <a:ext cx="864096" cy="122413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Raven povezovalnik 8"/>
          <p:cNvCxnSpPr/>
          <p:nvPr/>
        </p:nvCxnSpPr>
        <p:spPr bwMode="auto">
          <a:xfrm>
            <a:off x="5148064" y="3717032"/>
            <a:ext cx="1512168" cy="115212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0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598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1143000"/>
            <a:ext cx="7924800" cy="106186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1800" dirty="0" smtClean="0">
                <a:solidFill>
                  <a:schemeClr val="tx1"/>
                </a:solidFill>
              </a:rPr>
              <a:t>Po najmanj 5 metrih Desetar poveljuje:</a:t>
            </a:r>
            <a:endParaRPr lang="sl-SI" sz="1800" i="1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dirty="0" smtClean="0">
                <a:solidFill>
                  <a:srgbClr val="FF3300"/>
                </a:solidFill>
              </a:rPr>
              <a:t>10.		»Enota STOJ!«</a:t>
            </a:r>
          </a:p>
          <a:p>
            <a:endParaRPr lang="sl-SI" dirty="0" smtClean="0"/>
          </a:p>
        </p:txBody>
      </p:sp>
      <p:pic>
        <p:nvPicPr>
          <p:cNvPr id="92165" name="Picture 5" descr="9-sto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348880"/>
            <a:ext cx="5112568" cy="3611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654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117C8FD8-2DDE-4F7A-8C0C-409E0D683740}" type="slidenum">
              <a:rPr lang="fr-FR" sz="1200">
                <a:solidFill>
                  <a:schemeClr val="bg1"/>
                </a:solidFill>
              </a:rPr>
              <a:pPr algn="r" eaLnBrk="0" hangingPunct="0"/>
              <a:t>69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209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številke diapoz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0AF89021-00B8-4271-B13A-584BFDBB62CC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47106" name="Picture 2" descr="C:\Users\Ivan\Documents\DOKUMENTI\Tečaji\Sodniki\Posveti za sodnike 2019\tekmovalna ozna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271695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66837"/>
            <a:ext cx="2771378" cy="380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6"/>
          <p:cNvSpPr>
            <a:spLocks noChangeArrowheads="1" noChangeShapeType="1" noTextEdit="1"/>
          </p:cNvSpPr>
          <p:nvPr/>
        </p:nvSpPr>
        <p:spPr bwMode="auto">
          <a:xfrm rot="-629567">
            <a:off x="2264140" y="4923703"/>
            <a:ext cx="1584325" cy="16875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Wingdings"/>
              </a:rPr>
              <a:t>ü</a:t>
            </a:r>
          </a:p>
        </p:txBody>
      </p:sp>
      <p:sp>
        <p:nvSpPr>
          <p:cNvPr id="3" name="Pravokotnik 2"/>
          <p:cNvSpPr/>
          <p:nvPr/>
        </p:nvSpPr>
        <p:spPr>
          <a:xfrm>
            <a:off x="827584" y="920540"/>
            <a:ext cx="7920880" cy="40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85000"/>
              </a:lnSpc>
              <a:spcBef>
                <a:spcPct val="50000"/>
              </a:spcBef>
              <a:buSzPct val="60000"/>
              <a:buFont typeface="Wingdings" pitchFamily="2" charset="2"/>
              <a:buChar char="Ø"/>
            </a:pPr>
            <a:r>
              <a:rPr lang="sl-SI" dirty="0"/>
              <a:t>Vsak tekmovalec mora imeti tekmovalno oznako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339850" y="116632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TEKMOVALNE OZNAKE</a:t>
            </a:r>
          </a:p>
        </p:txBody>
      </p:sp>
    </p:spTree>
    <p:extLst>
      <p:ext uri="{BB962C8B-B14F-4D97-AF65-F5344CB8AC3E}">
        <p14:creationId xmlns:p14="http://schemas.microsoft.com/office/powerpoint/2010/main" val="809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krožen pravokotni oblaček 3"/>
          <p:cNvSpPr/>
          <p:nvPr/>
        </p:nvSpPr>
        <p:spPr>
          <a:xfrm>
            <a:off x="2274319" y="404664"/>
            <a:ext cx="1224136" cy="781510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8" name="Raven povezovalnik 27"/>
          <p:cNvCxnSpPr>
            <a:stCxn id="13" idx="3"/>
            <a:endCxn id="7" idx="1"/>
          </p:cNvCxnSpPr>
          <p:nvPr/>
        </p:nvCxnSpPr>
        <p:spPr>
          <a:xfrm>
            <a:off x="3875435" y="4727544"/>
            <a:ext cx="2779216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14467" y="504956"/>
            <a:ext cx="1283988" cy="580926"/>
          </a:xfrm>
        </p:spPr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tx1"/>
                </a:solidFill>
              </a:rPr>
              <a:t>ENOTA</a:t>
            </a:r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Ivan\Documents\DOKUMENTI\Tečaji\Sodniki\Posveti za sodnike 2019\čevlje tloris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75844" y="1186173"/>
            <a:ext cx="1733773" cy="70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van\Documents\DOKUMENTI\Tečaji\Sodniki\Posveti za sodnike 2019\čevlje tlori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1" y="1988840"/>
            <a:ext cx="1733773" cy="6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van\Documents\DOKUMENTI\Tečaji\Sodniki\Posveti za sodnike 2019\čevlje tlori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54651" y="4398219"/>
            <a:ext cx="1733773" cy="6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van\Documents\DOKUMENTI\Tečaji\Sodniki\Posveti za sodnike 2019\čevlje tlori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229200"/>
            <a:ext cx="1733773" cy="6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van\Documents\DOKUMENTI\Tečaji\Sodniki\Posveti za sodnike 2019\čevlje tlori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71" y="5237584"/>
            <a:ext cx="1733773" cy="6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aokrožen pravokotni oblaček 10"/>
          <p:cNvSpPr/>
          <p:nvPr/>
        </p:nvSpPr>
        <p:spPr>
          <a:xfrm>
            <a:off x="4002511" y="1207330"/>
            <a:ext cx="1224136" cy="781510"/>
          </a:xfrm>
          <a:prstGeom prst="wedgeRound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3" name="Picture 2" descr="C:\Users\Ivan\Documents\DOKUMENTI\Tečaji\Sodniki\Posveti za sodnike 2019\čevlje tlori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41662" y="4398219"/>
            <a:ext cx="1733773" cy="65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Ivan\Documents\DOKUMENTI\Tečaji\Sodniki\Posveti za sodnike 2019\čevlje tlori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511" y="5214024"/>
            <a:ext cx="1733773" cy="6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Ivan\Documents\DOKUMENTI\Tečaji\Sodniki\Posveti za sodnike 2019\čevlje tloris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651" y="2041320"/>
            <a:ext cx="1733773" cy="68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Raven povezovalnik 17"/>
          <p:cNvCxnSpPr>
            <a:endCxn id="17" idx="1"/>
          </p:cNvCxnSpPr>
          <p:nvPr/>
        </p:nvCxnSpPr>
        <p:spPr>
          <a:xfrm>
            <a:off x="5574531" y="2382583"/>
            <a:ext cx="108012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aokrožen pravokotni oblaček 20"/>
          <p:cNvSpPr/>
          <p:nvPr/>
        </p:nvSpPr>
        <p:spPr>
          <a:xfrm>
            <a:off x="2328244" y="3511586"/>
            <a:ext cx="1224136" cy="781510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Zaokrožen pravokotni oblaček 22"/>
          <p:cNvSpPr/>
          <p:nvPr/>
        </p:nvSpPr>
        <p:spPr>
          <a:xfrm>
            <a:off x="4056436" y="4447690"/>
            <a:ext cx="1224136" cy="781510"/>
          </a:xfrm>
          <a:prstGeom prst="wedgeRound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24" name="Raven povezovalnik 23"/>
          <p:cNvCxnSpPr/>
          <p:nvPr/>
        </p:nvCxnSpPr>
        <p:spPr>
          <a:xfrm>
            <a:off x="2210324" y="5570463"/>
            <a:ext cx="1882116" cy="838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ovezovalnik 25"/>
          <p:cNvCxnSpPr>
            <a:endCxn id="8" idx="1"/>
          </p:cNvCxnSpPr>
          <p:nvPr/>
        </p:nvCxnSpPr>
        <p:spPr>
          <a:xfrm flipV="1">
            <a:off x="5574531" y="5570463"/>
            <a:ext cx="1157709" cy="8384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Naslov 1"/>
          <p:cNvSpPr txBox="1">
            <a:spLocks/>
          </p:cNvSpPr>
          <p:nvPr/>
        </p:nvSpPr>
        <p:spPr>
          <a:xfrm>
            <a:off x="4069347" y="1309063"/>
            <a:ext cx="1090464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b="1" dirty="0" smtClean="0"/>
              <a:t>STOJ</a:t>
            </a:r>
            <a:endParaRPr lang="sl-SI" sz="2400" b="1" dirty="0"/>
          </a:p>
        </p:txBody>
      </p:sp>
      <p:sp>
        <p:nvSpPr>
          <p:cNvPr id="20" name="Naslov 1"/>
          <p:cNvSpPr txBox="1">
            <a:spLocks/>
          </p:cNvSpPr>
          <p:nvPr/>
        </p:nvSpPr>
        <p:spPr>
          <a:xfrm>
            <a:off x="2405833" y="3611878"/>
            <a:ext cx="1090464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b="1" dirty="0" smtClean="0"/>
              <a:t>ENOTA</a:t>
            </a:r>
            <a:endParaRPr lang="sl-SI" sz="2400" b="1" dirty="0"/>
          </a:p>
        </p:txBody>
      </p:sp>
      <p:sp>
        <p:nvSpPr>
          <p:cNvPr id="22" name="Naslov 1"/>
          <p:cNvSpPr txBox="1">
            <a:spLocks/>
          </p:cNvSpPr>
          <p:nvPr/>
        </p:nvSpPr>
        <p:spPr>
          <a:xfrm>
            <a:off x="4123272" y="4549423"/>
            <a:ext cx="1090464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b="1" dirty="0" smtClean="0"/>
              <a:t>STOJ</a:t>
            </a:r>
            <a:endParaRPr lang="sl-SI" sz="2400" b="1" dirty="0"/>
          </a:p>
        </p:txBody>
      </p:sp>
      <p:sp>
        <p:nvSpPr>
          <p:cNvPr id="27" name="Naslov 1"/>
          <p:cNvSpPr txBox="1">
            <a:spLocks/>
          </p:cNvSpPr>
          <p:nvPr/>
        </p:nvSpPr>
        <p:spPr bwMode="auto">
          <a:xfrm>
            <a:off x="1187450" y="76200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smtClean="0"/>
              <a:t>IZVEDBA VAJE</a:t>
            </a:r>
            <a:endParaRPr lang="sl-SI" kern="0" dirty="0"/>
          </a:p>
        </p:txBody>
      </p:sp>
    </p:spTree>
    <p:extLst>
      <p:ext uri="{BB962C8B-B14F-4D97-AF65-F5344CB8AC3E}">
        <p14:creationId xmlns:p14="http://schemas.microsoft.com/office/powerpoint/2010/main" val="27122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3934 0.002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48421 0.003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1" y="18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1" grpId="0" animBg="1"/>
      <p:bldP spid="21" grpId="0" animBg="1"/>
      <p:bldP spid="23" grpId="0" animBg="1"/>
      <p:bldP spid="6" grpId="0"/>
      <p:bldP spid="20" grpId="0"/>
      <p:bldP spid="2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D3DE86E1-D335-43C1-BA91-A5CC088CBBEA}" type="slidenum">
              <a:rPr lang="fr-FR" smtClean="0"/>
              <a:pPr>
                <a:defRPr/>
              </a:pPr>
              <a:t>71</a:t>
            </a:fld>
            <a:endParaRPr lang="fr-FR"/>
          </a:p>
        </p:txBody>
      </p:sp>
      <p:pic>
        <p:nvPicPr>
          <p:cNvPr id="5" name="Picture 5" descr="6-na des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769" y="1930755"/>
            <a:ext cx="5716272" cy="4130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39552" y="980728"/>
            <a:ext cx="8064896" cy="95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800" b="1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800" b="1" i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2000" b="1" i="1" u="sng">
                <a:solidFill>
                  <a:schemeClr val="tx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l-SI" sz="1800" kern="0" dirty="0" smtClean="0">
                <a:solidFill>
                  <a:schemeClr val="tx1"/>
                </a:solidFill>
              </a:rPr>
              <a:t>Desetar ponovno poravna enoto tako, da se obrne proti enoti in  poveljuje:</a:t>
            </a:r>
            <a:endParaRPr lang="sl-SI" sz="1800" i="1" kern="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l-SI" kern="0" dirty="0" smtClean="0"/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6276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625" y="1143000"/>
            <a:ext cx="7924800" cy="523875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sl-SI" i="1" smtClean="0">
                <a:solidFill>
                  <a:srgbClr val="FF3300"/>
                </a:solidFill>
              </a:rPr>
              <a:t>11.		»Na des – NO!« (ali levo)</a:t>
            </a:r>
            <a:endParaRPr lang="sl-SI" smtClean="0">
              <a:solidFill>
                <a:srgbClr val="FF3300"/>
              </a:solidFill>
            </a:endParaRPr>
          </a:p>
          <a:p>
            <a:pPr algn="ctr">
              <a:buFont typeface="Wingdings" pitchFamily="2" charset="2"/>
              <a:buNone/>
            </a:pPr>
            <a:endParaRPr lang="sl-SI" smtClean="0">
              <a:solidFill>
                <a:srgbClr val="FF3300"/>
              </a:solidFill>
            </a:endParaRPr>
          </a:p>
        </p:txBody>
      </p:sp>
      <p:pic>
        <p:nvPicPr>
          <p:cNvPr id="78852" name="Picture 4" descr="10-na lev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7631" y="1773238"/>
            <a:ext cx="6408738" cy="408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678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C764FCDF-27A9-49D7-89FD-0347D156BE7E}" type="slidenum">
              <a:rPr lang="fr-FR" sz="1200">
                <a:solidFill>
                  <a:schemeClr val="bg1"/>
                </a:solidFill>
              </a:rPr>
              <a:pPr algn="r" eaLnBrk="0" hangingPunct="0"/>
              <a:t>72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1800" dirty="0" smtClean="0">
                <a:solidFill>
                  <a:schemeClr val="tx1"/>
                </a:solidFill>
              </a:rPr>
              <a:t>Desetar ponovno poravna enoto tako, da obrnjen proti </a:t>
            </a:r>
            <a:r>
              <a:rPr lang="sl-SI" sz="1800" smtClean="0">
                <a:solidFill>
                  <a:schemeClr val="tx1"/>
                </a:solidFill>
              </a:rPr>
              <a:t>enoti poveljuje</a:t>
            </a:r>
            <a:r>
              <a:rPr lang="sl-SI" sz="1800" dirty="0" smtClean="0">
                <a:solidFill>
                  <a:schemeClr val="tx1"/>
                </a:solidFill>
              </a:rPr>
              <a:t>:</a:t>
            </a:r>
            <a:endParaRPr lang="sl-SI" sz="1800" i="1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dirty="0" smtClean="0">
                <a:solidFill>
                  <a:srgbClr val="FF3300"/>
                </a:solidFill>
              </a:rPr>
              <a:t>12.		»Na desno poravnaj - SE!;</a:t>
            </a:r>
          </a:p>
        </p:txBody>
      </p:sp>
      <p:pic>
        <p:nvPicPr>
          <p:cNvPr id="93189" name="Picture 5" descr="11-na desno ravnaj 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92896"/>
            <a:ext cx="5561013" cy="370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702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E8C1A07A-9F3E-4AE3-9F63-9F393343E6B2}" type="slidenum">
              <a:rPr lang="fr-FR" sz="1200">
                <a:solidFill>
                  <a:schemeClr val="bg1"/>
                </a:solidFill>
              </a:rPr>
              <a:pPr algn="r" eaLnBrk="0" hangingPunct="0"/>
              <a:t>73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i="1" smtClean="0">
                <a:solidFill>
                  <a:srgbClr val="FF3300"/>
                </a:solidFill>
              </a:rPr>
              <a:t>13.		Mir – NO!«</a:t>
            </a:r>
          </a:p>
        </p:txBody>
      </p:sp>
      <p:pic>
        <p:nvPicPr>
          <p:cNvPr id="94213" name="Picture 5" descr="12-mir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060575"/>
            <a:ext cx="5638800" cy="3706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0726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C65448E2-31FF-4762-BC86-2C5CA9172EE0}" type="slidenum">
              <a:rPr lang="fr-FR" sz="1200">
                <a:solidFill>
                  <a:schemeClr val="bg1"/>
                </a:solidFill>
              </a:rPr>
              <a:pPr algn="r" eaLnBrk="0" hangingPunct="0"/>
              <a:t>74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7924800" cy="5029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1800" smtClean="0">
                <a:solidFill>
                  <a:schemeClr val="tx1"/>
                </a:solidFill>
              </a:rPr>
              <a:t>Nato Desetar enoto razpusti. Izda povelje:</a:t>
            </a:r>
            <a:endParaRPr lang="sl-SI" sz="1800" i="1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i="1" smtClean="0">
                <a:solidFill>
                  <a:srgbClr val="FF3300"/>
                </a:solidFill>
              </a:rPr>
              <a:t>14.		»PROSTO!«</a:t>
            </a:r>
          </a:p>
        </p:txBody>
      </p:sp>
      <p:pic>
        <p:nvPicPr>
          <p:cNvPr id="95237" name="Picture 5" descr="13-pros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844" y="2132856"/>
            <a:ext cx="5040313" cy="3749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750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4EC7E0F8-454E-4AD5-B517-15F150EA7583}" type="slidenum">
              <a:rPr lang="fr-FR" sz="1200">
                <a:solidFill>
                  <a:schemeClr val="bg1"/>
                </a:solidFill>
              </a:rPr>
              <a:pPr algn="r" eaLnBrk="0" hangingPunct="0"/>
              <a:t>75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408987" cy="389572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Po povelju »Prosto!« mu vsi člani odzdravijo z roko in po </a:t>
            </a:r>
            <a:r>
              <a:rPr lang="sl-SI" sz="2400" dirty="0" err="1" smtClean="0">
                <a:solidFill>
                  <a:srgbClr val="FF0000"/>
                </a:solidFill>
              </a:rPr>
              <a:t>odzdravu</a:t>
            </a:r>
            <a:r>
              <a:rPr lang="sl-SI" sz="2400" dirty="0" smtClean="0">
                <a:solidFill>
                  <a:srgbClr val="FF0000"/>
                </a:solidFill>
              </a:rPr>
              <a:t> D z roko zapustijo </a:t>
            </a:r>
            <a:r>
              <a:rPr lang="sl-SI" sz="2400" dirty="0" smtClean="0">
                <a:solidFill>
                  <a:schemeClr val="tx1"/>
                </a:solidFill>
              </a:rPr>
              <a:t>svoja mesta v enoti.</a:t>
            </a:r>
          </a:p>
          <a:p>
            <a:pPr>
              <a:lnSpc>
                <a:spcPct val="80000"/>
              </a:lnSpc>
              <a:buFontTx/>
              <a:buNone/>
            </a:pPr>
            <a:endParaRPr lang="sl-SI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Vaja se začne ocenjevati s poveljem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sz="2400" dirty="0" smtClean="0">
                <a:solidFill>
                  <a:srgbClr val="FF3300"/>
                </a:solidFill>
              </a:rPr>
              <a:t>1.		»Enota v dve vrsti ZBOR!«</a:t>
            </a:r>
            <a:r>
              <a:rPr lang="sl-SI" sz="2400" dirty="0" smtClean="0"/>
              <a:t> 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Ø"/>
            </a:pPr>
            <a:endParaRPr lang="sl-SI" sz="24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in se zaključi s poveljem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sz="2400" dirty="0" smtClean="0">
                <a:solidFill>
                  <a:srgbClr val="FF3300"/>
                </a:solidFill>
              </a:rPr>
              <a:t>14.	»PROSTO!«</a:t>
            </a:r>
          </a:p>
          <a:p>
            <a:pPr>
              <a:lnSpc>
                <a:spcPct val="80000"/>
              </a:lnSpc>
            </a:pPr>
            <a:endParaRPr lang="sl-SI" sz="2400" dirty="0" smtClean="0"/>
          </a:p>
        </p:txBody>
      </p:sp>
      <p:sp>
        <p:nvSpPr>
          <p:cNvPr id="32773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2350A713-E257-4484-9F68-4A3A995185EE}" type="slidenum">
              <a:rPr lang="fr-FR" sz="1200">
                <a:solidFill>
                  <a:schemeClr val="bg1"/>
                </a:solidFill>
              </a:rPr>
              <a:pPr algn="r" eaLnBrk="0" hangingPunct="0"/>
              <a:t>76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1187450" y="76200"/>
            <a:ext cx="7816850" cy="657225"/>
          </a:xfrm>
        </p:spPr>
        <p:txBody>
          <a:bodyPr/>
          <a:lstStyle/>
          <a:p>
            <a:r>
              <a:rPr lang="sl-SI" dirty="0" smtClean="0"/>
              <a:t>IZVEDBA VAJE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3131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Ograda vsebine 2"/>
          <p:cNvSpPr>
            <a:spLocks noGrp="1"/>
          </p:cNvSpPr>
          <p:nvPr>
            <p:ph idx="1"/>
          </p:nvPr>
        </p:nvSpPr>
        <p:spPr>
          <a:xfrm>
            <a:off x="323850" y="1143000"/>
            <a:ext cx="8496300" cy="5029200"/>
          </a:xfrm>
        </p:spPr>
        <p:txBody>
          <a:bodyPr/>
          <a:lstStyle/>
          <a:p>
            <a:pPr>
              <a:buFontTx/>
              <a:buNone/>
            </a:pPr>
            <a:r>
              <a:rPr lang="sl-SI" sz="1800" dirty="0" smtClean="0">
                <a:solidFill>
                  <a:schemeClr val="tx1"/>
                </a:solidFill>
              </a:rPr>
              <a:t>OCENJEVANJE:</a:t>
            </a:r>
          </a:p>
          <a:p>
            <a:pPr>
              <a:buFontTx/>
              <a:buNone/>
            </a:pPr>
            <a:endParaRPr lang="sl-SI" sz="1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sz="1800" u="sng" dirty="0" smtClean="0">
                <a:solidFill>
                  <a:schemeClr val="tx1"/>
                </a:solidFill>
              </a:rPr>
              <a:t>Nepravilno povelje D:						3</a:t>
            </a:r>
          </a:p>
          <a:p>
            <a:pPr>
              <a:buFont typeface="Wingdings" pitchFamily="2" charset="2"/>
              <a:buChar char="Ø"/>
            </a:pPr>
            <a:r>
              <a:rPr lang="sl-SI" sz="1800" dirty="0" smtClean="0">
                <a:solidFill>
                  <a:schemeClr val="tx1"/>
                </a:solidFill>
              </a:rPr>
              <a:t>manjka obvezno povelje;</a:t>
            </a:r>
          </a:p>
          <a:p>
            <a:pPr>
              <a:buFont typeface="Wingdings" pitchFamily="2" charset="2"/>
              <a:buChar char="Ø"/>
            </a:pPr>
            <a:r>
              <a:rPr lang="sl-SI" sz="1800" dirty="0" smtClean="0">
                <a:solidFill>
                  <a:schemeClr val="tx1"/>
                </a:solidFill>
              </a:rPr>
              <a:t>nepravilno zaporedje povelj;</a:t>
            </a:r>
          </a:p>
          <a:p>
            <a:pPr>
              <a:buFont typeface="Wingdings" pitchFamily="2" charset="2"/>
              <a:buChar char="Ø"/>
            </a:pPr>
            <a:r>
              <a:rPr lang="sl-SI" sz="1800" dirty="0" smtClean="0">
                <a:solidFill>
                  <a:schemeClr val="tx1"/>
                </a:solidFill>
              </a:rPr>
              <a:t>povelje ni izdano v skladu s Priročnikom o razvrščanju (GZS).</a:t>
            </a:r>
          </a:p>
          <a:p>
            <a:pPr>
              <a:buFontTx/>
              <a:buNone/>
            </a:pPr>
            <a:endParaRPr lang="sl-SI" sz="1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sz="1800" u="sng" dirty="0" smtClean="0">
                <a:solidFill>
                  <a:schemeClr val="tx1"/>
                </a:solidFill>
              </a:rPr>
              <a:t>Nepravilno izvedeno povelje (po primeru in tekmovalcu)		1</a:t>
            </a:r>
          </a:p>
          <a:p>
            <a:pPr>
              <a:buFontTx/>
              <a:buNone/>
            </a:pPr>
            <a:endParaRPr lang="sl-SI" sz="18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sz="1800" u="sng" dirty="0" smtClean="0">
                <a:solidFill>
                  <a:schemeClr val="tx1"/>
                </a:solidFill>
              </a:rPr>
              <a:t>Govorjenje med vajo (po tekmovalcu) 				1</a:t>
            </a:r>
          </a:p>
          <a:p>
            <a:pPr>
              <a:buFontTx/>
              <a:buNone/>
            </a:pPr>
            <a:endParaRPr lang="sl-SI" sz="1400" dirty="0" smtClean="0"/>
          </a:p>
          <a:p>
            <a:pPr>
              <a:buFontTx/>
              <a:buNone/>
            </a:pPr>
            <a:r>
              <a:rPr lang="sl-SI" sz="1800" dirty="0" smtClean="0">
                <a:solidFill>
                  <a:schemeClr val="tx1"/>
                </a:solidFill>
              </a:rPr>
              <a:t>Diskvalifikacija: </a:t>
            </a:r>
          </a:p>
          <a:p>
            <a:pPr>
              <a:buFontTx/>
              <a:buNone/>
            </a:pPr>
            <a:r>
              <a:rPr lang="sl-SI" sz="1800" dirty="0" smtClean="0">
                <a:solidFill>
                  <a:schemeClr val="tx1"/>
                </a:solidFill>
              </a:rPr>
              <a:t>Diskvalifikacija </a:t>
            </a:r>
            <a:r>
              <a:rPr lang="sl-SI" sz="1800" dirty="0">
                <a:solidFill>
                  <a:schemeClr val="tx1"/>
                </a:solidFill>
              </a:rPr>
              <a:t>tekmovalne enote je opredeljena v </a:t>
            </a:r>
            <a:r>
              <a:rPr lang="sl-SI" sz="1800" dirty="0" smtClean="0">
                <a:solidFill>
                  <a:schemeClr val="tx1"/>
                </a:solidFill>
              </a:rPr>
              <a:t>Pravilih gasilskih </a:t>
            </a:r>
          </a:p>
          <a:p>
            <a:pPr>
              <a:buFontTx/>
              <a:buNone/>
            </a:pPr>
            <a:r>
              <a:rPr lang="sl-SI" sz="1800" dirty="0" smtClean="0">
                <a:solidFill>
                  <a:schemeClr val="tx1"/>
                </a:solidFill>
              </a:rPr>
              <a:t>in </a:t>
            </a:r>
            <a:r>
              <a:rPr lang="sl-SI" sz="1800" dirty="0" err="1">
                <a:solidFill>
                  <a:schemeClr val="tx1"/>
                </a:solidFill>
              </a:rPr>
              <a:t>gasilskošportnih</a:t>
            </a:r>
            <a:r>
              <a:rPr lang="sl-SI" sz="1800" dirty="0">
                <a:solidFill>
                  <a:schemeClr val="tx1"/>
                </a:solidFill>
              </a:rPr>
              <a:t> tekmovalnih disciplin (točka 1.7).</a:t>
            </a:r>
            <a:endParaRPr lang="sl-SI" sz="1800" dirty="0" smtClean="0">
              <a:solidFill>
                <a:schemeClr val="tx1"/>
              </a:solidFill>
            </a:endParaRPr>
          </a:p>
        </p:txBody>
      </p:sp>
      <p:sp>
        <p:nvSpPr>
          <p:cNvPr id="33794" name="Ograda številke diapoz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239855CA-1F77-4EE2-94F9-4785AB8BF6E7}" type="slidenum">
              <a:rPr lang="fr-FR" smtClean="0">
                <a:latin typeface="Arial" pitchFamily="34" charset="0"/>
                <a:cs typeface="Arial" pitchFamily="34" charset="0"/>
              </a:rPr>
              <a:pPr/>
              <a:t>77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OCENJEVALNI LIST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236752C4-8F7F-4388-B974-2DAD3BE91F26}" type="slidenum">
              <a:rPr lang="fr-FR" sz="1200">
                <a:solidFill>
                  <a:schemeClr val="bg1"/>
                </a:solidFill>
              </a:rPr>
              <a:pPr algn="r" eaLnBrk="0" hangingPunct="0"/>
              <a:t>78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995936" y="188641"/>
            <a:ext cx="5008364" cy="50405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sl-SI" kern="0" dirty="0" smtClean="0">
                <a:solidFill>
                  <a:srgbClr val="FF0000"/>
                </a:solidFill>
              </a:rPr>
              <a:t>RAZVRŠČANJE MLADINA-ČLANI</a:t>
            </a:r>
            <a:endParaRPr lang="de-DE" kern="0" dirty="0" smtClean="0">
              <a:solidFill>
                <a:srgbClr val="FF0000"/>
              </a:solidFill>
            </a:endParaRPr>
          </a:p>
        </p:txBody>
      </p:sp>
      <p:pic>
        <p:nvPicPr>
          <p:cNvPr id="45058" name="Picture 2" descr="Rezultat iskanja slik za RAzvrščanje gasil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5583942" cy="3140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1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43000"/>
            <a:ext cx="8785225" cy="5029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Vajo razvrščanja izvede tekmovalna enota 9-ih tekmovalcev v sestavi: </a:t>
            </a:r>
          </a:p>
          <a:p>
            <a:pPr>
              <a:buFontTx/>
              <a:buNone/>
            </a:pPr>
            <a:r>
              <a:rPr lang="sl-SI" sz="2400" dirty="0" smtClean="0">
                <a:solidFill>
                  <a:schemeClr val="tx1"/>
                </a:solidFill>
              </a:rPr>
              <a:t>	D, S, St, N-1, N-2, V-1, V-2, C-1, C-2. </a:t>
            </a:r>
          </a:p>
          <a:p>
            <a:pPr>
              <a:buFontTx/>
              <a:buNone/>
            </a:pPr>
            <a:endParaRPr lang="sl-SI" sz="24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Tekmovalci izvajajo vajo v enaki opremi kot ostale vaje na tekmovanju.</a:t>
            </a:r>
          </a:p>
          <a:p>
            <a:pPr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Razpored članov v enoti je </a:t>
            </a:r>
            <a:r>
              <a:rPr lang="sl-SI" sz="2400" dirty="0" smtClean="0">
                <a:solidFill>
                  <a:srgbClr val="FF3300"/>
                </a:solidFill>
              </a:rPr>
              <a:t>poljuben</a:t>
            </a:r>
            <a:r>
              <a:rPr lang="sl-SI" sz="2400" dirty="0" smtClean="0">
                <a:solidFill>
                  <a:schemeClr val="tx1"/>
                </a:solidFill>
              </a:rPr>
              <a:t>, priporočljivo je po velikosti. </a:t>
            </a:r>
            <a:r>
              <a:rPr lang="sl-SI" sz="2400" dirty="0">
                <a:solidFill>
                  <a:srgbClr val="FF0000"/>
                </a:solidFill>
              </a:rPr>
              <a:t>Oznako desetarja nosi poveljujoči</a:t>
            </a:r>
            <a:endParaRPr lang="sl-SI" sz="2400" dirty="0" smtClean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Vsak tekmovalec mora imeti tekmovalno oznako.</a:t>
            </a:r>
          </a:p>
          <a:p>
            <a:pPr>
              <a:buFont typeface="Wingdings" pitchFamily="2" charset="2"/>
              <a:buChar char="Ø"/>
            </a:pPr>
            <a:r>
              <a:rPr lang="sl-SI" sz="2400" dirty="0" smtClean="0">
                <a:solidFill>
                  <a:schemeClr val="tx1"/>
                </a:solidFill>
              </a:rPr>
              <a:t>Tekmovalni prostor za vajo razvrščanja je širok 10 m in dolg </a:t>
            </a:r>
            <a:r>
              <a:rPr lang="sl-SI" sz="2400" dirty="0" smtClean="0">
                <a:solidFill>
                  <a:srgbClr val="FF0000"/>
                </a:solidFill>
              </a:rPr>
              <a:t>20 m</a:t>
            </a:r>
            <a:r>
              <a:rPr lang="sl-SI" sz="2400" dirty="0" smtClean="0">
                <a:solidFill>
                  <a:schemeClr val="tx1"/>
                </a:solidFill>
              </a:rPr>
              <a:t>.</a:t>
            </a:r>
          </a:p>
          <a:p>
            <a:pPr>
              <a:buFont typeface="Wingdings" pitchFamily="2" charset="2"/>
              <a:buChar char="Ø"/>
            </a:pPr>
            <a:endParaRPr lang="sl-SI" sz="240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I:\Posveti sodniki 2011\dese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275" y="2492896"/>
            <a:ext cx="372325" cy="37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I:\Posveti sodniki 2011\s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330" y="2492897"/>
            <a:ext cx="372326" cy="37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I:\Posveti sodniki 2011\strojni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7387" y="2492896"/>
            <a:ext cx="372325" cy="37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I:\Posveti sodniki 2011\n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11442" y="2492897"/>
            <a:ext cx="372326" cy="37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I:\Posveti sodniki 2011\n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15498" y="2492897"/>
            <a:ext cx="372326" cy="37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I:\Posveti sodniki 2011\v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9554" y="2492897"/>
            <a:ext cx="372326" cy="37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I:\Posveti sodniki 2011\v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23610" y="2492897"/>
            <a:ext cx="372326" cy="37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 descr="I:\Posveti sodniki 2011\c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27667" y="2492896"/>
            <a:ext cx="372325" cy="37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I:\Posveti sodniki 2011\c-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636" y="2498461"/>
            <a:ext cx="360412" cy="3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5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027F5EC2-18D1-4AA3-ABFE-E2ED070D0DE3}" type="slidenum">
              <a:rPr lang="fr-FR" sz="1200">
                <a:solidFill>
                  <a:schemeClr val="bg1"/>
                </a:solidFill>
              </a:rPr>
              <a:pPr algn="r" eaLnBrk="0" hangingPunct="0"/>
              <a:t>79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13" name="Rectangle 8"/>
          <p:cNvSpPr txBox="1">
            <a:spLocks noChangeArrowheads="1"/>
          </p:cNvSpPr>
          <p:nvPr/>
        </p:nvSpPr>
        <p:spPr bwMode="auto">
          <a:xfrm>
            <a:off x="1187450" y="76200"/>
            <a:ext cx="780415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algn="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 b="1">
                <a:solidFill>
                  <a:srgbClr val="FFFFFF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algn="ctr"/>
            <a:r>
              <a:rPr lang="sl-SI" sz="2400" dirty="0"/>
              <a:t>SESTAVA TEKMOVALNE ENOTE IN OSEBNA OPREMA</a:t>
            </a:r>
            <a:endParaRPr lang="sl-SI" altLang="sl-SI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279894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55650" y="1628775"/>
            <a:ext cx="6119813" cy="4159250"/>
            <a:chOff x="1338" y="1207"/>
            <a:chExt cx="3855" cy="2631"/>
          </a:xfrm>
        </p:grpSpPr>
        <p:sp>
          <p:nvSpPr>
            <p:cNvPr id="1054" name="Rectangle 10"/>
            <p:cNvSpPr>
              <a:spLocks noChangeArrowheads="1"/>
            </p:cNvSpPr>
            <p:nvPr/>
          </p:nvSpPr>
          <p:spPr bwMode="auto">
            <a:xfrm>
              <a:off x="1338" y="1207"/>
              <a:ext cx="3855" cy="26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sl-SI"/>
            </a:p>
          </p:txBody>
        </p:sp>
        <p:sp>
          <p:nvSpPr>
            <p:cNvPr id="1055" name="Line 11"/>
            <p:cNvSpPr>
              <a:spLocks noChangeShapeType="1"/>
            </p:cNvSpPr>
            <p:nvPr/>
          </p:nvSpPr>
          <p:spPr bwMode="auto">
            <a:xfrm flipV="1">
              <a:off x="2562" y="1207"/>
              <a:ext cx="0" cy="2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056" name="Line 12"/>
            <p:cNvSpPr>
              <a:spLocks noChangeShapeType="1"/>
            </p:cNvSpPr>
            <p:nvPr/>
          </p:nvSpPr>
          <p:spPr bwMode="auto">
            <a:xfrm flipV="1">
              <a:off x="3878" y="1207"/>
              <a:ext cx="0" cy="2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057" name="Line 13"/>
            <p:cNvSpPr>
              <a:spLocks noChangeShapeType="1"/>
            </p:cNvSpPr>
            <p:nvPr/>
          </p:nvSpPr>
          <p:spPr bwMode="auto">
            <a:xfrm>
              <a:off x="1338" y="1797"/>
              <a:ext cx="38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058" name="Line 14"/>
            <p:cNvSpPr>
              <a:spLocks noChangeShapeType="1"/>
            </p:cNvSpPr>
            <p:nvPr/>
          </p:nvSpPr>
          <p:spPr bwMode="auto">
            <a:xfrm>
              <a:off x="1338" y="2387"/>
              <a:ext cx="38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</p:grpSp>
      <p:sp>
        <p:nvSpPr>
          <p:cNvPr id="1033" name="Line 52"/>
          <p:cNvSpPr>
            <a:spLocks noChangeShapeType="1"/>
          </p:cNvSpPr>
          <p:nvPr/>
        </p:nvSpPr>
        <p:spPr bwMode="auto">
          <a:xfrm flipH="1" flipV="1">
            <a:off x="6443663" y="5661025"/>
            <a:ext cx="19431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sm" len="sm"/>
            <a:tailEnd type="triangle" w="med" len="lg"/>
          </a:ln>
        </p:spPr>
        <p:txBody>
          <a:bodyPr/>
          <a:lstStyle/>
          <a:p>
            <a:endParaRPr lang="sl-SI"/>
          </a:p>
        </p:txBody>
      </p:sp>
      <p:sp>
        <p:nvSpPr>
          <p:cNvPr id="1034" name="Text Box 53"/>
          <p:cNvSpPr txBox="1">
            <a:spLocks noChangeArrowheads="1"/>
          </p:cNvSpPr>
          <p:nvPr/>
        </p:nvSpPr>
        <p:spPr bwMode="auto">
          <a:xfrm>
            <a:off x="6877050" y="5084763"/>
            <a:ext cx="1976438" cy="517525"/>
          </a:xfrm>
          <a:prstGeom prst="rect">
            <a:avLst/>
          </a:prstGeom>
          <a:noFill/>
          <a:ln w="28575" algn="ctr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sl-SI" sz="1400" dirty="0"/>
              <a:t>6 x vedro volumna 10L</a:t>
            </a:r>
          </a:p>
          <a:p>
            <a:pPr algn="ctr" eaLnBrk="0" hangingPunct="0"/>
            <a:r>
              <a:rPr lang="sl-SI" sz="1400" dirty="0"/>
              <a:t>V katerem je 5 L vode</a:t>
            </a:r>
            <a:endParaRPr lang="de-DE" sz="1400" dirty="0"/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6516688" y="3213100"/>
            <a:ext cx="2495550" cy="577850"/>
            <a:chOff x="4105" y="3248"/>
            <a:chExt cx="1572" cy="364"/>
          </a:xfrm>
        </p:grpSpPr>
        <p:sp>
          <p:nvSpPr>
            <p:cNvPr id="1052" name="Line 57"/>
            <p:cNvSpPr>
              <a:spLocks noChangeShapeType="1"/>
            </p:cNvSpPr>
            <p:nvPr/>
          </p:nvSpPr>
          <p:spPr bwMode="auto">
            <a:xfrm flipH="1" flipV="1">
              <a:off x="4105" y="3566"/>
              <a:ext cx="122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med" len="lg"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053" name="Text Box 58"/>
            <p:cNvSpPr txBox="1">
              <a:spLocks noChangeArrowheads="1"/>
            </p:cNvSpPr>
            <p:nvPr/>
          </p:nvSpPr>
          <p:spPr bwMode="auto">
            <a:xfrm>
              <a:off x="4332" y="3248"/>
              <a:ext cx="1345" cy="326"/>
            </a:xfrm>
            <a:prstGeom prst="rect">
              <a:avLst/>
            </a:prstGeom>
            <a:noFill/>
            <a:ln w="28575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sl-SI" sz="1400" dirty="0"/>
                <a:t>3 x </a:t>
              </a:r>
              <a:r>
                <a:rPr lang="sl-SI" sz="1400" dirty="0" err="1"/>
                <a:t>vedrovka</a:t>
              </a:r>
              <a:r>
                <a:rPr lang="sl-SI" sz="1400" dirty="0"/>
                <a:t> z gumijasto</a:t>
              </a:r>
            </a:p>
            <a:p>
              <a:pPr algn="ctr" eaLnBrk="0" hangingPunct="0"/>
              <a:r>
                <a:rPr lang="sl-SI" sz="1400" dirty="0"/>
                <a:t>Cevjo dolžine 2m</a:t>
              </a:r>
              <a:endParaRPr lang="de-DE" sz="1400" dirty="0"/>
            </a:p>
          </p:txBody>
        </p:sp>
      </p:grpSp>
      <p:grpSp>
        <p:nvGrpSpPr>
          <p:cNvPr id="5" name="Group 59"/>
          <p:cNvGrpSpPr>
            <a:grpSpLocks/>
          </p:cNvGrpSpPr>
          <p:nvPr/>
        </p:nvGrpSpPr>
        <p:grpSpPr bwMode="auto">
          <a:xfrm>
            <a:off x="6084892" y="1125538"/>
            <a:ext cx="2549527" cy="431800"/>
            <a:chOff x="4105" y="3339"/>
            <a:chExt cx="1606" cy="273"/>
          </a:xfrm>
        </p:grpSpPr>
        <p:sp>
          <p:nvSpPr>
            <p:cNvPr id="1050" name="Line 60"/>
            <p:cNvSpPr>
              <a:spLocks noChangeShapeType="1"/>
            </p:cNvSpPr>
            <p:nvPr/>
          </p:nvSpPr>
          <p:spPr bwMode="auto">
            <a:xfrm flipH="1" flipV="1">
              <a:off x="4105" y="3566"/>
              <a:ext cx="1224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triangle" w="med" len="lg"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1051" name="Text Box 61"/>
            <p:cNvSpPr txBox="1">
              <a:spLocks noChangeArrowheads="1"/>
            </p:cNvSpPr>
            <p:nvPr/>
          </p:nvSpPr>
          <p:spPr bwMode="auto">
            <a:xfrm>
              <a:off x="4317" y="3339"/>
              <a:ext cx="1394" cy="195"/>
            </a:xfrm>
            <a:prstGeom prst="rect">
              <a:avLst/>
            </a:prstGeom>
            <a:noFill/>
            <a:ln w="28575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sl-SI" sz="1400" dirty="0"/>
                <a:t>3 x tarča – </a:t>
              </a:r>
              <a:r>
                <a:rPr lang="sl-SI" sz="1400" dirty="0" smtClean="0"/>
                <a:t>V=1l </a:t>
              </a:r>
              <a:r>
                <a:rPr lang="sl-SI" sz="1400" dirty="0" smtClean="0">
                  <a:solidFill>
                    <a:srgbClr val="FF0000"/>
                  </a:solidFill>
                </a:rPr>
                <a:t>PRAZNA</a:t>
              </a:r>
              <a:endParaRPr lang="de-DE" sz="1400" dirty="0"/>
            </a:p>
          </p:txBody>
        </p:sp>
      </p:grpSp>
      <p:pic>
        <p:nvPicPr>
          <p:cNvPr id="29492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941888"/>
            <a:ext cx="782637" cy="116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1026" name="Object 70"/>
          <p:cNvGraphicFramePr>
            <a:graphicFrameLocks noChangeAspect="1"/>
          </p:cNvGraphicFramePr>
          <p:nvPr/>
        </p:nvGraphicFramePr>
        <p:xfrm>
          <a:off x="5651500" y="2781300"/>
          <a:ext cx="4826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9" name="CorelDRAW" r:id="rId4" imgW="236880" imgH="453960" progId="">
                  <p:embed/>
                </p:oleObj>
              </mc:Choice>
              <mc:Fallback>
                <p:oleObj name="CorelDRAW" r:id="rId4" imgW="236880" imgH="453960" progId="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1500" y="2781300"/>
                        <a:ext cx="4826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3399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68"/>
          <p:cNvGraphicFramePr>
            <a:graphicFrameLocks noChangeAspect="1"/>
          </p:cNvGraphicFramePr>
          <p:nvPr/>
        </p:nvGraphicFramePr>
        <p:xfrm>
          <a:off x="3492500" y="2781300"/>
          <a:ext cx="482600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0" name="CorelDRAW" r:id="rId6" imgW="236880" imgH="453960" progId="">
                  <p:embed/>
                </p:oleObj>
              </mc:Choice>
              <mc:Fallback>
                <p:oleObj name="CorelDRAW" r:id="rId6" imgW="236880" imgH="453960" progId="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2781300"/>
                        <a:ext cx="482600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3399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4"/>
          <p:cNvGraphicFramePr>
            <a:graphicFrameLocks noChangeAspect="1"/>
          </p:cNvGraphicFramePr>
          <p:nvPr/>
        </p:nvGraphicFramePr>
        <p:xfrm>
          <a:off x="1547813" y="2781300"/>
          <a:ext cx="4810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01" name="CorelDRAW" r:id="rId7" imgW="236880" imgH="453960" progId="">
                  <p:embed/>
                </p:oleObj>
              </mc:Choice>
              <mc:Fallback>
                <p:oleObj name="CorelDRAW" r:id="rId7" imgW="236880" imgH="453960" progId="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2781300"/>
                        <a:ext cx="481012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rgbClr val="003399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9" name="Picture 6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250" y="981075"/>
            <a:ext cx="3032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6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3938" y="981075"/>
            <a:ext cx="3032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6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981075"/>
            <a:ext cx="3032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66" descr="http://t0.gstatic.com/images?q=tbn:ANd9GcT2uLf5HdX7U6BqU-FEC3rTZhph6L8oxjgg-LzVfev2Og6XjV3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996952"/>
            <a:ext cx="755111" cy="1008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0" name="Picture 36" descr="vedro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450" y="5229225"/>
            <a:ext cx="466725" cy="647700"/>
          </a:xfrm>
          <a:prstGeom prst="rect">
            <a:avLst/>
          </a:prstGeom>
          <a:noFill/>
        </p:spPr>
      </p:pic>
      <p:pic>
        <p:nvPicPr>
          <p:cNvPr id="1061" name="Picture 37" descr="vedro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3067" y="5229225"/>
            <a:ext cx="466725" cy="647700"/>
          </a:xfrm>
          <a:prstGeom prst="rect">
            <a:avLst/>
          </a:prstGeom>
          <a:noFill/>
        </p:spPr>
      </p:pic>
      <p:pic>
        <p:nvPicPr>
          <p:cNvPr id="1064" name="Picture 40" descr="vedro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1800" y="5229225"/>
            <a:ext cx="466725" cy="647700"/>
          </a:xfrm>
          <a:prstGeom prst="rect">
            <a:avLst/>
          </a:prstGeom>
          <a:noFill/>
        </p:spPr>
      </p:pic>
      <p:pic>
        <p:nvPicPr>
          <p:cNvPr id="1065" name="Picture 41" descr="vedro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49291" y="5229225"/>
            <a:ext cx="466725" cy="647700"/>
          </a:xfrm>
          <a:prstGeom prst="rect">
            <a:avLst/>
          </a:prstGeom>
          <a:noFill/>
        </p:spPr>
      </p:pic>
      <p:pic>
        <p:nvPicPr>
          <p:cNvPr id="1066" name="Picture 42" descr="vedro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29238" y="5229225"/>
            <a:ext cx="466725" cy="647700"/>
          </a:xfrm>
          <a:prstGeom prst="rect">
            <a:avLst/>
          </a:prstGeom>
          <a:noFill/>
        </p:spPr>
      </p:pic>
      <p:pic>
        <p:nvPicPr>
          <p:cNvPr id="1067" name="Picture 43" descr="vedro_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5500" y="5229225"/>
            <a:ext cx="466725" cy="647700"/>
          </a:xfrm>
          <a:prstGeom prst="rect">
            <a:avLst/>
          </a:prstGeom>
          <a:noFill/>
        </p:spPr>
      </p:pic>
      <p:pic>
        <p:nvPicPr>
          <p:cNvPr id="41989" name="Picture 5" descr="E:\Dokumenti\Tečaji\Sodniki\Sodniški tečaj 2015\tarč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2844" y="857232"/>
            <a:ext cx="698278" cy="13620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Raven puščični povezovalnik 6"/>
          <p:cNvCxnSpPr>
            <a:stCxn id="1060" idx="3"/>
            <a:endCxn id="1061" idx="1"/>
          </p:cNvCxnSpPr>
          <p:nvPr/>
        </p:nvCxnSpPr>
        <p:spPr bwMode="auto">
          <a:xfrm>
            <a:off x="1654175" y="5553075"/>
            <a:ext cx="57889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5" name="Raven puščični povezovalnik 34"/>
          <p:cNvCxnSpPr>
            <a:stCxn id="1064" idx="3"/>
            <a:endCxn id="1065" idx="1"/>
          </p:cNvCxnSpPr>
          <p:nvPr/>
        </p:nvCxnSpPr>
        <p:spPr bwMode="auto">
          <a:xfrm>
            <a:off x="3238525" y="5553075"/>
            <a:ext cx="101076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9" name="Raven puščični povezovalnik 38"/>
          <p:cNvCxnSpPr/>
          <p:nvPr/>
        </p:nvCxnSpPr>
        <p:spPr bwMode="auto">
          <a:xfrm>
            <a:off x="4787900" y="5548032"/>
            <a:ext cx="57889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1339850" y="116632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ORODJE IN OPREMA ZA VAJO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3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8498149C-89B4-40E3-9AB4-8DB12399C79D}" type="slidenum">
              <a:rPr lang="fr-FR" smtClean="0">
                <a:latin typeface="Arial" pitchFamily="34" charset="0"/>
                <a:cs typeface="Arial" pitchFamily="34" charset="0"/>
              </a:rPr>
              <a:pPr/>
              <a:t>80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IMG_26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605" r="7769" b="7323"/>
          <a:stretch>
            <a:fillRect/>
          </a:stretch>
        </p:blipFill>
        <p:spPr>
          <a:xfrm>
            <a:off x="1691680" y="2636911"/>
            <a:ext cx="5760640" cy="3422989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891" name="Pravokotnik 5"/>
          <p:cNvSpPr>
            <a:spLocks noChangeArrowheads="1"/>
          </p:cNvSpPr>
          <p:nvPr/>
        </p:nvSpPr>
        <p:spPr bwMode="auto">
          <a:xfrm>
            <a:off x="684212" y="722004"/>
            <a:ext cx="7704137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endParaRPr lang="sl-SI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sl-SI" dirty="0" smtClean="0">
                <a:solidFill>
                  <a:schemeClr val="tx1"/>
                </a:solidFill>
              </a:rPr>
              <a:t>Desetar </a:t>
            </a:r>
            <a:r>
              <a:rPr lang="sl-SI" dirty="0">
                <a:solidFill>
                  <a:schemeClr val="tx1"/>
                </a:solidFill>
              </a:rPr>
              <a:t>pripelje enoto v tekmovalni prostor pred ocenjevalno komisijo v koloni po dva. Desetar spremlja enoto izven postroja 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387309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79F4AE76-30C3-40F2-8413-D7D8DC32D4D5}" type="slidenum">
              <a:rPr lang="fr-FR" smtClean="0"/>
              <a:pPr>
                <a:defRPr/>
              </a:pPr>
              <a:t>81</a:t>
            </a:fld>
            <a:endParaRPr lang="fr-FR"/>
          </a:p>
        </p:txBody>
      </p:sp>
      <p:cxnSp>
        <p:nvCxnSpPr>
          <p:cNvPr id="14" name="Raven puščični povezovalnik 13"/>
          <p:cNvCxnSpPr/>
          <p:nvPr/>
        </p:nvCxnSpPr>
        <p:spPr bwMode="auto">
          <a:xfrm flipH="1" flipV="1">
            <a:off x="5903640" y="1412776"/>
            <a:ext cx="1458924" cy="12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092280" y="1188912"/>
            <a:ext cx="2051720" cy="38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l-SI" sz="1400" b="1" kern="0" dirty="0" smtClean="0">
                <a:solidFill>
                  <a:schemeClr val="tx1"/>
                </a:solidFill>
                <a:latin typeface="+mn-lt"/>
              </a:rPr>
              <a:t>Začetek ocenjevanja</a:t>
            </a:r>
          </a:p>
        </p:txBody>
      </p:sp>
      <p:pic>
        <p:nvPicPr>
          <p:cNvPr id="47107" name="Picture 3" descr="C:\Users\Ivan\Documents\DOKUMENTI\Tečaji\Sodniki\Simboli\Razvrščanje_slika_99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9656"/>
            <a:ext cx="6840760" cy="481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TEKMOVALNI PROSTOR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050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Ivan\Documents\DOKUMENTI\Tečaji\Sodniki\Posvet za sodnike 2018\člani 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54454"/>
            <a:ext cx="5684242" cy="3406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403648" y="1923457"/>
            <a:ext cx="5670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tx1"/>
                </a:solidFill>
              </a:rPr>
              <a:t>Pred ocenjevalno komisijo poveljuje</a:t>
            </a:r>
            <a:r>
              <a:rPr lang="sl-SI" dirty="0" smtClean="0">
                <a:solidFill>
                  <a:schemeClr val="tx1"/>
                </a:solidFill>
              </a:rPr>
              <a:t>:</a:t>
            </a:r>
            <a:endParaRPr lang="sl-SI" i="1" dirty="0">
              <a:solidFill>
                <a:srgbClr val="FF3300"/>
              </a:solidFill>
            </a:endParaRPr>
          </a:p>
          <a:p>
            <a:r>
              <a:rPr lang="sl-SI" i="1" dirty="0">
                <a:solidFill>
                  <a:srgbClr val="FF3300"/>
                </a:solidFill>
              </a:rPr>
              <a:t>1.		»</a:t>
            </a:r>
            <a:r>
              <a:rPr lang="sl-SI" i="1" dirty="0" smtClean="0">
                <a:solidFill>
                  <a:srgbClr val="FF3300"/>
                </a:solidFill>
              </a:rPr>
              <a:t>Enota, </a:t>
            </a:r>
            <a:r>
              <a:rPr lang="sl-SI" i="1" dirty="0">
                <a:solidFill>
                  <a:srgbClr val="FF3300"/>
                </a:solidFill>
              </a:rPr>
              <a:t>STOJ!«</a:t>
            </a:r>
          </a:p>
        </p:txBody>
      </p:sp>
      <p:sp>
        <p:nvSpPr>
          <p:cNvPr id="2" name="Pravokotnik 1"/>
          <p:cNvSpPr/>
          <p:nvPr/>
        </p:nvSpPr>
        <p:spPr>
          <a:xfrm>
            <a:off x="611560" y="90872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/>
              <a:t>D pripelje enoto v tekmovalni prostor pred ocenjevalno komisijo v koloni po dva. D spremlja enoto izven postroja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24585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F9ED332C-AB57-4059-84D9-733A5727AC3F}" type="slidenum">
              <a:rPr lang="fr-FR" smtClean="0">
                <a:latin typeface="Arial" pitchFamily="34" charset="0"/>
                <a:cs typeface="Arial" pitchFamily="34" charset="0"/>
              </a:rPr>
              <a:pPr/>
              <a:t>83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Pravokotnik 5"/>
          <p:cNvSpPr>
            <a:spLocks noChangeArrowheads="1"/>
          </p:cNvSpPr>
          <p:nvPr/>
        </p:nvSpPr>
        <p:spPr bwMode="auto">
          <a:xfrm>
            <a:off x="755650" y="1268413"/>
            <a:ext cx="77767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/>
              <a:t>D se nato </a:t>
            </a:r>
            <a:r>
              <a:rPr lang="it-IT" dirty="0" err="1"/>
              <a:t>obrne</a:t>
            </a:r>
            <a:r>
              <a:rPr lang="it-IT" dirty="0"/>
              <a:t> proti </a:t>
            </a:r>
            <a:r>
              <a:rPr lang="it-IT" dirty="0" err="1"/>
              <a:t>enoti</a:t>
            </a:r>
            <a:r>
              <a:rPr lang="it-IT" dirty="0"/>
              <a:t> in </a:t>
            </a:r>
            <a:r>
              <a:rPr lang="it-IT" dirty="0" err="1"/>
              <a:t>poveljuje</a:t>
            </a:r>
            <a:r>
              <a:rPr lang="it-IT" dirty="0"/>
              <a:t>:</a:t>
            </a:r>
            <a:endParaRPr lang="sl-SI" i="1" dirty="0" smtClean="0">
              <a:solidFill>
                <a:srgbClr val="FF0000"/>
              </a:solidFill>
            </a:endParaRPr>
          </a:p>
          <a:p>
            <a:r>
              <a:rPr lang="sl-SI" i="1" dirty="0" smtClean="0">
                <a:solidFill>
                  <a:srgbClr val="FF0000"/>
                </a:solidFill>
              </a:rPr>
              <a:t>                  2</a:t>
            </a:r>
            <a:r>
              <a:rPr lang="sl-SI" i="1" dirty="0">
                <a:solidFill>
                  <a:srgbClr val="FF0000"/>
                </a:solidFill>
              </a:rPr>
              <a:t>.		»Na le-VO!« (ali »Na de-SNO!)</a:t>
            </a:r>
            <a:r>
              <a:rPr lang="sl-SI" i="1" u="sng" dirty="0">
                <a:solidFill>
                  <a:srgbClr val="FF0000"/>
                </a:solidFill>
              </a:rPr>
              <a:t> </a:t>
            </a:r>
            <a:endParaRPr lang="sl-SI" i="1" dirty="0">
              <a:solidFill>
                <a:srgbClr val="FF0000"/>
              </a:solidFill>
            </a:endParaRPr>
          </a:p>
        </p:txBody>
      </p:sp>
      <p:pic>
        <p:nvPicPr>
          <p:cNvPr id="9" name="Picture 2" descr="IMG_262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311"/>
          <a:stretch>
            <a:fillRect/>
          </a:stretch>
        </p:blipFill>
        <p:spPr>
          <a:xfrm>
            <a:off x="827584" y="2420888"/>
            <a:ext cx="7281826" cy="371596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38993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61E509AD-9968-4BC6-B70A-585744DD2738}" type="slidenum">
              <a:rPr lang="fr-FR" smtClean="0">
                <a:latin typeface="Arial" pitchFamily="34" charset="0"/>
                <a:cs typeface="Arial" pitchFamily="34" charset="0"/>
              </a:rPr>
              <a:pPr/>
              <a:t>84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IMG_26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458" t="23611" r="11458" b="15278"/>
          <a:stretch>
            <a:fillRect/>
          </a:stretch>
        </p:blipFill>
        <p:spPr>
          <a:xfrm>
            <a:off x="2065321" y="2780928"/>
            <a:ext cx="5086383" cy="302433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939" name="Pravokotnik 6"/>
          <p:cNvSpPr>
            <a:spLocks noChangeArrowheads="1"/>
          </p:cNvSpPr>
          <p:nvPr/>
        </p:nvSpPr>
        <p:spPr bwMode="auto">
          <a:xfrm>
            <a:off x="684213" y="1052513"/>
            <a:ext cx="7848600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sl-SI" dirty="0" smtClean="0">
                <a:solidFill>
                  <a:schemeClr val="tx1"/>
                </a:solidFill>
              </a:rPr>
              <a:t>Desetar nato poravna enoto in izda povelji:</a:t>
            </a:r>
            <a:endParaRPr lang="sl-SI" i="1" dirty="0"/>
          </a:p>
          <a:p>
            <a:pPr>
              <a:lnSpc>
                <a:spcPct val="90000"/>
              </a:lnSpc>
            </a:pPr>
            <a:endParaRPr lang="sl-SI" i="1" dirty="0" smtClean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sl-SI" i="1" dirty="0" smtClean="0">
                <a:solidFill>
                  <a:srgbClr val="FF3300"/>
                </a:solidFill>
              </a:rPr>
              <a:t>                             3.		»</a:t>
            </a:r>
            <a:r>
              <a:rPr lang="sl-SI" i="1" dirty="0">
                <a:solidFill>
                  <a:srgbClr val="FF3300"/>
                </a:solidFill>
              </a:rPr>
              <a:t>Na desno </a:t>
            </a:r>
            <a:r>
              <a:rPr lang="sl-SI" i="1" dirty="0" smtClean="0">
                <a:solidFill>
                  <a:srgbClr val="FF3300"/>
                </a:solidFill>
              </a:rPr>
              <a:t>poravnaj </a:t>
            </a:r>
            <a:r>
              <a:rPr lang="sl-SI" i="1" dirty="0">
                <a:solidFill>
                  <a:srgbClr val="FF3300"/>
                </a:solidFill>
              </a:rPr>
              <a:t>– SE</a:t>
            </a:r>
            <a:r>
              <a:rPr lang="sl-SI" i="1" dirty="0" smtClean="0">
                <a:solidFill>
                  <a:srgbClr val="FF3300"/>
                </a:solidFill>
              </a:rPr>
              <a:t>!«</a:t>
            </a:r>
          </a:p>
          <a:p>
            <a:pPr algn="l">
              <a:lnSpc>
                <a:spcPct val="90000"/>
              </a:lnSpc>
            </a:pPr>
            <a:r>
              <a:rPr lang="sl-SI" i="1" dirty="0" smtClean="0">
                <a:solidFill>
                  <a:srgbClr val="FF3300"/>
                </a:solidFill>
              </a:rPr>
              <a:t>                             4</a:t>
            </a:r>
            <a:r>
              <a:rPr lang="sl-SI" i="1" dirty="0">
                <a:solidFill>
                  <a:srgbClr val="FF3300"/>
                </a:solidFill>
              </a:rPr>
              <a:t>.	</a:t>
            </a:r>
            <a:r>
              <a:rPr lang="sl-SI" i="1" dirty="0" smtClean="0">
                <a:solidFill>
                  <a:srgbClr val="FF3300"/>
                </a:solidFill>
              </a:rPr>
              <a:t>	»</a:t>
            </a:r>
            <a:r>
              <a:rPr lang="sl-SI" i="1" dirty="0">
                <a:solidFill>
                  <a:srgbClr val="FF3300"/>
                </a:solidFill>
              </a:rPr>
              <a:t>Mir – NO!«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10838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25538"/>
            <a:ext cx="8785225" cy="1798637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endParaRPr lang="sl-SI" sz="2000" dirty="0" smtClean="0">
              <a:solidFill>
                <a:srgbClr val="FF33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 smtClean="0">
                <a:solidFill>
                  <a:schemeClr val="tx1"/>
                </a:solidFill>
              </a:rPr>
              <a:t>Desetar skupaj z enoto pozdravi ocenjevalno komisijo in poroča predsedniku komisije. Izda povelje:</a:t>
            </a:r>
            <a:endParaRPr lang="sl-SI" sz="2000" i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l-SI" sz="2000" i="1" dirty="0" smtClean="0">
                <a:solidFill>
                  <a:srgbClr val="FF3300"/>
                </a:solidFill>
              </a:rPr>
              <a:t>			5.		»Po – ZDRAV!«</a:t>
            </a:r>
            <a:r>
              <a:rPr lang="sl-SI" sz="2000" dirty="0" smtClean="0"/>
              <a:t> </a:t>
            </a:r>
          </a:p>
        </p:txBody>
      </p:sp>
      <p:sp>
        <p:nvSpPr>
          <p:cNvPr id="40962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E00EE12B-E6D1-448E-8CB0-7E3F58DA6A5E}" type="slidenum">
              <a:rPr lang="fr-FR" sz="1200">
                <a:solidFill>
                  <a:schemeClr val="bg1"/>
                </a:solidFill>
              </a:rPr>
              <a:pPr algn="r" eaLnBrk="0" hangingPunct="0"/>
              <a:t>85</a:t>
            </a:fld>
            <a:endParaRPr lang="fr-FR" sz="1200">
              <a:solidFill>
                <a:schemeClr val="bg1"/>
              </a:solidFill>
            </a:endParaRPr>
          </a:p>
        </p:txBody>
      </p:sp>
      <p:pic>
        <p:nvPicPr>
          <p:cNvPr id="6" name="Picture 2" descr="IMG_2622"/>
          <p:cNvPicPr>
            <a:picLocks noChangeAspect="1" noChangeArrowheads="1"/>
          </p:cNvPicPr>
          <p:nvPr/>
        </p:nvPicPr>
        <p:blipFill>
          <a:blip r:embed="rId2" cstate="print"/>
          <a:srcRect r="17575"/>
          <a:stretch>
            <a:fillRect/>
          </a:stretch>
        </p:blipFill>
        <p:spPr bwMode="auto">
          <a:xfrm>
            <a:off x="2073274" y="2859087"/>
            <a:ext cx="4442941" cy="3293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26997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43000"/>
            <a:ext cx="8353425" cy="502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dirty="0" smtClean="0">
                <a:solidFill>
                  <a:schemeClr val="tx1"/>
                </a:solidFill>
              </a:rPr>
              <a:t>Postopek poročanja (</a:t>
            </a:r>
            <a:r>
              <a:rPr lang="sl-SI" dirty="0" err="1" smtClean="0">
                <a:solidFill>
                  <a:schemeClr val="tx1"/>
                </a:solidFill>
              </a:rPr>
              <a:t>raportiranja</a:t>
            </a:r>
            <a:r>
              <a:rPr lang="sl-SI" dirty="0" smtClean="0">
                <a:solidFill>
                  <a:schemeClr val="tx1"/>
                </a:solidFill>
              </a:rPr>
              <a:t>):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Desetar se obrne k predsedniku ocenjevalne komisije (na levo, na desno ali polkrog na levo).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Desetar pozdravi predsednika ocenjevalne komisije (z roko).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Ko</a:t>
            </a:r>
            <a:r>
              <a:rPr lang="sl-SI" sz="2000" dirty="0" smtClean="0">
                <a:solidFill>
                  <a:srgbClr val="FF0000"/>
                </a:solidFill>
              </a:rPr>
              <a:t> mu </a:t>
            </a:r>
            <a:r>
              <a:rPr lang="sl-SI" sz="2000" dirty="0" err="1" smtClean="0">
                <a:solidFill>
                  <a:srgbClr val="FF0000"/>
                </a:solidFill>
              </a:rPr>
              <a:t>predsenik</a:t>
            </a:r>
            <a:r>
              <a:rPr lang="sl-SI" sz="2000" dirty="0" smtClean="0">
                <a:solidFill>
                  <a:schemeClr val="tx1"/>
                </a:solidFill>
              </a:rPr>
              <a:t> komisije </a:t>
            </a:r>
            <a:r>
              <a:rPr lang="sl-SI" sz="2000" dirty="0" smtClean="0">
                <a:solidFill>
                  <a:srgbClr val="FF0000"/>
                </a:solidFill>
              </a:rPr>
              <a:t>odzdravi</a:t>
            </a:r>
            <a:r>
              <a:rPr lang="sl-SI" sz="2000" dirty="0" smtClean="0">
                <a:solidFill>
                  <a:schemeClr val="tx1"/>
                </a:solidFill>
              </a:rPr>
              <a:t>, D poroča (</a:t>
            </a:r>
            <a:r>
              <a:rPr lang="sl-SI" sz="2000" dirty="0" err="1" smtClean="0">
                <a:solidFill>
                  <a:schemeClr val="tx1"/>
                </a:solidFill>
              </a:rPr>
              <a:t>raportira</a:t>
            </a:r>
            <a:r>
              <a:rPr lang="sl-SI" sz="2000" dirty="0" smtClean="0">
                <a:solidFill>
                  <a:schemeClr val="tx1"/>
                </a:solidFill>
              </a:rPr>
              <a:t>):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sz="2400" i="1" dirty="0" smtClean="0">
                <a:solidFill>
                  <a:srgbClr val="FF3300"/>
                </a:solidFill>
              </a:rPr>
              <a:t>6.		“ TOVARIŠ PREDSEDNIK, TEKMOVALNA ENOTA PGD … JE PRIPRAVLJENA ZA IZVEDBO VAJE.”</a:t>
            </a:r>
            <a:r>
              <a:rPr lang="sl-SI" sz="20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  <a:buFontTx/>
              <a:buNone/>
              <a:defRPr/>
            </a:pPr>
            <a:endParaRPr lang="sl-SI" sz="2000" dirty="0" smtClean="0">
              <a:solidFill>
                <a:srgbClr val="FF3300"/>
              </a:solidFill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Predsednik ocenjevalne komisije odobri izvedbo vaje (pred tem lahko vpraša Desetarja, če obstajajo še kake nejasnosti v zvezi z izvedbo vaje) z besedami: </a:t>
            </a:r>
            <a:r>
              <a:rPr lang="sl-SI" sz="2000" dirty="0" smtClean="0">
                <a:solidFill>
                  <a:srgbClr val="FF0000"/>
                </a:solidFill>
              </a:rPr>
              <a:t>“Lahko izvedete vajo!” </a:t>
            </a:r>
            <a:r>
              <a:rPr lang="sl-SI" sz="2000" dirty="0" smtClean="0">
                <a:solidFill>
                  <a:schemeClr val="tx1"/>
                </a:solidFill>
              </a:rPr>
              <a:t>Desetar odgovori: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sz="2400" dirty="0" smtClean="0">
                <a:solidFill>
                  <a:srgbClr val="FF3300"/>
                </a:solidFill>
              </a:rPr>
              <a:t>7.		“Razumem!”</a:t>
            </a:r>
            <a:r>
              <a:rPr lang="sl-SI" sz="2000" dirty="0" smtClean="0"/>
              <a:t>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sl-SI" sz="2000" dirty="0" smtClean="0">
                <a:solidFill>
                  <a:schemeClr val="tx1"/>
                </a:solidFill>
              </a:rPr>
              <a:t>in pozdravi predsednika ocenjevalne komisije (z roko).</a:t>
            </a:r>
          </a:p>
        </p:txBody>
      </p:sp>
      <p:sp>
        <p:nvSpPr>
          <p:cNvPr id="41986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0554C7E6-01EB-42F5-A038-101CEF2467EC}" type="slidenum">
              <a:rPr lang="fr-FR" sz="1200">
                <a:solidFill>
                  <a:schemeClr val="bg1"/>
                </a:solidFill>
              </a:rPr>
              <a:pPr algn="r" eaLnBrk="0" hangingPunct="0"/>
              <a:t>86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4698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764704"/>
            <a:ext cx="7924800" cy="523875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sl-SI" sz="2000" dirty="0" smtClean="0">
                <a:solidFill>
                  <a:schemeClr val="tx1"/>
                </a:solidFill>
              </a:rPr>
              <a:t>Desetar se obrne k enoti in nadaljuje z vajo.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l-SI" sz="2000" dirty="0" smtClean="0">
                <a:solidFill>
                  <a:schemeClr val="tx1"/>
                </a:solidFill>
              </a:rPr>
              <a:t>Izda povelje:</a:t>
            </a:r>
            <a:endParaRPr lang="sl-SI" sz="2000" i="1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l-SI" sz="2000" i="1" dirty="0" smtClean="0">
                <a:solidFill>
                  <a:srgbClr val="FF3300"/>
                </a:solidFill>
              </a:rPr>
              <a:t>		8.	»Mir – NO!«</a:t>
            </a:r>
            <a:endParaRPr lang="sl-SI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000" dirty="0" smtClean="0">
                <a:solidFill>
                  <a:schemeClr val="tx1"/>
                </a:solidFill>
              </a:rPr>
              <a:t>Nato Desetar  prerazvrsti enoto v kolono po dva. </a:t>
            </a:r>
          </a:p>
          <a:p>
            <a:pPr marL="0" indent="0">
              <a:buNone/>
            </a:pPr>
            <a:r>
              <a:rPr lang="sl-SI" sz="2000" dirty="0" smtClean="0">
                <a:solidFill>
                  <a:schemeClr val="tx1"/>
                </a:solidFill>
              </a:rPr>
              <a:t>Izda povelje:</a:t>
            </a:r>
            <a:r>
              <a:rPr lang="sl-SI" sz="2000" i="1" u="sng" dirty="0" smtClean="0">
                <a:solidFill>
                  <a:schemeClr val="tx1"/>
                </a:solidFill>
              </a:rPr>
              <a:t> </a:t>
            </a:r>
            <a:endParaRPr lang="sl-SI" sz="2000" dirty="0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sl-SI" sz="2000" i="1" dirty="0" smtClean="0">
                <a:solidFill>
                  <a:srgbClr val="FF3300"/>
                </a:solidFill>
              </a:rPr>
              <a:t>		9.	»Na </a:t>
            </a:r>
            <a:r>
              <a:rPr lang="sl-SI" sz="2000" i="1" dirty="0" err="1" smtClean="0">
                <a:solidFill>
                  <a:srgbClr val="FF3300"/>
                </a:solidFill>
              </a:rPr>
              <a:t>des</a:t>
            </a:r>
            <a:r>
              <a:rPr lang="sl-SI" sz="2000" i="1" dirty="0" smtClean="0">
                <a:solidFill>
                  <a:srgbClr val="FF3300"/>
                </a:solidFill>
              </a:rPr>
              <a:t> – NO!«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sl-SI" sz="2000" dirty="0" smtClean="0">
              <a:solidFill>
                <a:srgbClr val="FF33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sl-SI" sz="1600" dirty="0" smtClean="0">
              <a:solidFill>
                <a:srgbClr val="FF3300"/>
              </a:solidFill>
            </a:endParaRPr>
          </a:p>
        </p:txBody>
      </p:sp>
      <p:sp>
        <p:nvSpPr>
          <p:cNvPr id="43011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FF942719-5CB9-4A63-ACB1-F19DBEC5DC3C}" type="slidenum">
              <a:rPr lang="fr-FR" sz="1200">
                <a:solidFill>
                  <a:schemeClr val="bg1"/>
                </a:solidFill>
              </a:rPr>
              <a:pPr algn="r" eaLnBrk="0" hangingPunct="0"/>
              <a:t>87</a:t>
            </a:fld>
            <a:endParaRPr lang="fr-FR" sz="1200">
              <a:solidFill>
                <a:schemeClr val="bg1"/>
              </a:solidFill>
            </a:endParaRPr>
          </a:p>
        </p:txBody>
      </p:sp>
      <p:pic>
        <p:nvPicPr>
          <p:cNvPr id="57346" name="Picture 2" descr="C:\Users\Ivan\Documents\DOKUMENTI\Tečaji\Sodniki\Posvet za sodnike 2018\na des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31" y="3084693"/>
            <a:ext cx="4471219" cy="3054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Ivan\Documents\DOKUMENTI\Tečaji\Sodniki\Posvet za sodnike 2018\povelj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3" y="3084693"/>
            <a:ext cx="4311478" cy="3054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14768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4D6A7E3F-192E-41D1-999E-E06214C05D14}" type="slidenum">
              <a:rPr lang="fr-FR" smtClean="0">
                <a:latin typeface="Arial" pitchFamily="34" charset="0"/>
                <a:cs typeface="Arial" pitchFamily="34" charset="0"/>
              </a:rPr>
              <a:pPr/>
              <a:t>88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IMG_26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605" r="7769" b="7323"/>
          <a:stretch>
            <a:fillRect/>
          </a:stretch>
        </p:blipFill>
        <p:spPr>
          <a:xfrm>
            <a:off x="2638224" y="3861048"/>
            <a:ext cx="4064059" cy="241487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Pravokotnik 7"/>
          <p:cNvSpPr>
            <a:spLocks noChangeArrowheads="1"/>
          </p:cNvSpPr>
          <p:nvPr/>
        </p:nvSpPr>
        <p:spPr bwMode="auto">
          <a:xfrm>
            <a:off x="251521" y="764704"/>
            <a:ext cx="8784976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tx1"/>
                </a:solidFill>
              </a:rPr>
              <a:t>Enota opravi premikanje v poljubni smeri na razdalji </a:t>
            </a:r>
            <a:r>
              <a:rPr lang="sl-SI" b="1" u="sng" dirty="0">
                <a:solidFill>
                  <a:schemeClr val="tx1"/>
                </a:solidFill>
              </a:rPr>
              <a:t>približno 20 m in se vrne pred ocenjevalno komisijo</a:t>
            </a:r>
            <a:r>
              <a:rPr lang="sl-SI" dirty="0">
                <a:solidFill>
                  <a:schemeClr val="tx1"/>
                </a:solidFill>
              </a:rPr>
              <a:t>. Enota mora uporabiti </a:t>
            </a:r>
            <a:r>
              <a:rPr lang="sl-SI" b="1" u="sng" dirty="0">
                <a:solidFill>
                  <a:schemeClr val="tx1"/>
                </a:solidFill>
              </a:rPr>
              <a:t>vsaj naslednja povelja</a:t>
            </a:r>
            <a:r>
              <a:rPr lang="sl-SI" dirty="0" smtClean="0">
                <a:solidFill>
                  <a:schemeClr val="tx1"/>
                </a:solidFill>
              </a:rPr>
              <a:t>:</a:t>
            </a:r>
          </a:p>
          <a:p>
            <a:r>
              <a:rPr lang="sl-SI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sl-SI" i="1" dirty="0" smtClean="0">
                <a:solidFill>
                  <a:srgbClr val="FF3300"/>
                </a:solidFill>
              </a:rPr>
              <a:t>		</a:t>
            </a:r>
            <a:r>
              <a:rPr lang="sl-SI" i="1" dirty="0" smtClean="0">
                <a:solidFill>
                  <a:srgbClr val="FF0000"/>
                </a:solidFill>
              </a:rPr>
              <a:t>10</a:t>
            </a:r>
            <a:r>
              <a:rPr lang="sl-SI" i="1" dirty="0">
                <a:solidFill>
                  <a:srgbClr val="FF0000"/>
                </a:solidFill>
              </a:rPr>
              <a:t>.	</a:t>
            </a:r>
            <a:r>
              <a:rPr lang="sl-SI" i="1" dirty="0" smtClean="0">
                <a:solidFill>
                  <a:srgbClr val="FF0000"/>
                </a:solidFill>
              </a:rPr>
              <a:t>»</a:t>
            </a:r>
            <a:r>
              <a:rPr lang="sl-SI" i="1" dirty="0">
                <a:solidFill>
                  <a:srgbClr val="FF0000"/>
                </a:solidFill>
              </a:rPr>
              <a:t>Enota </a:t>
            </a:r>
            <a:r>
              <a:rPr lang="sl-SI" i="1" dirty="0" smtClean="0">
                <a:solidFill>
                  <a:srgbClr val="FF0000"/>
                </a:solidFill>
              </a:rPr>
              <a:t>s pohodnim korakom na- </a:t>
            </a:r>
            <a:r>
              <a:rPr lang="sl-SI" i="1" dirty="0">
                <a:solidFill>
                  <a:srgbClr val="FF0000"/>
                </a:solidFill>
              </a:rPr>
              <a:t>PREJ!«</a:t>
            </a:r>
          </a:p>
          <a:p>
            <a:pPr algn="l">
              <a:lnSpc>
                <a:spcPct val="90000"/>
              </a:lnSpc>
            </a:pPr>
            <a:r>
              <a:rPr lang="sl-SI" i="1" dirty="0" smtClean="0">
                <a:solidFill>
                  <a:srgbClr val="FF0000"/>
                </a:solidFill>
              </a:rPr>
              <a:t>		11</a:t>
            </a:r>
            <a:r>
              <a:rPr lang="sl-SI" i="1" dirty="0">
                <a:solidFill>
                  <a:srgbClr val="FF0000"/>
                </a:solidFill>
              </a:rPr>
              <a:t>.	</a:t>
            </a:r>
            <a:r>
              <a:rPr lang="sl-SI" i="1" dirty="0" smtClean="0">
                <a:solidFill>
                  <a:srgbClr val="FF0000"/>
                </a:solidFill>
              </a:rPr>
              <a:t>»</a:t>
            </a:r>
            <a:r>
              <a:rPr lang="sl-SI" i="1" dirty="0">
                <a:solidFill>
                  <a:srgbClr val="FF0000"/>
                </a:solidFill>
              </a:rPr>
              <a:t>Z desnim (ali levim) KRILOM!« </a:t>
            </a:r>
            <a:endParaRPr lang="sl-SI" dirty="0">
              <a:solidFill>
                <a:srgbClr val="FF0000"/>
              </a:solidFill>
            </a:endParaRPr>
          </a:p>
          <a:p>
            <a:pPr algn="l"/>
            <a:r>
              <a:rPr lang="sl-SI" i="1" dirty="0" smtClean="0">
                <a:solidFill>
                  <a:srgbClr val="FF0000"/>
                </a:solidFill>
              </a:rPr>
              <a:t>		12</a:t>
            </a:r>
            <a:r>
              <a:rPr lang="sl-SI" i="1" dirty="0">
                <a:solidFill>
                  <a:srgbClr val="FF0000"/>
                </a:solidFill>
              </a:rPr>
              <a:t>.	</a:t>
            </a:r>
            <a:r>
              <a:rPr lang="sl-SI" i="1" dirty="0" smtClean="0">
                <a:solidFill>
                  <a:srgbClr val="FF0000"/>
                </a:solidFill>
              </a:rPr>
              <a:t>»</a:t>
            </a:r>
            <a:r>
              <a:rPr lang="sl-SI" i="1" dirty="0">
                <a:solidFill>
                  <a:srgbClr val="FF0000"/>
                </a:solidFill>
              </a:rPr>
              <a:t>NARAVNOST!« </a:t>
            </a:r>
            <a:endParaRPr lang="sl-SI" dirty="0">
              <a:solidFill>
                <a:srgbClr val="FF0000"/>
              </a:solidFill>
            </a:endParaRPr>
          </a:p>
          <a:p>
            <a:pPr algn="l"/>
            <a:r>
              <a:rPr lang="sl-SI" i="1" dirty="0" smtClean="0">
                <a:solidFill>
                  <a:srgbClr val="FF0000"/>
                </a:solidFill>
              </a:rPr>
              <a:t>		13</a:t>
            </a:r>
            <a:r>
              <a:rPr lang="sl-SI" i="1" dirty="0">
                <a:solidFill>
                  <a:srgbClr val="FF0000"/>
                </a:solidFill>
              </a:rPr>
              <a:t>.	</a:t>
            </a:r>
            <a:r>
              <a:rPr lang="sl-SI" i="1" dirty="0" smtClean="0">
                <a:solidFill>
                  <a:srgbClr val="FF0000"/>
                </a:solidFill>
              </a:rPr>
              <a:t>»</a:t>
            </a:r>
            <a:r>
              <a:rPr lang="sl-SI" i="1" dirty="0">
                <a:solidFill>
                  <a:srgbClr val="FF0000"/>
                </a:solidFill>
              </a:rPr>
              <a:t>Enota STOJ!«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425382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79F4AE76-30C3-40F2-8413-D7D8DC32D4D5}" type="slidenum">
              <a:rPr lang="fr-FR" smtClean="0"/>
              <a:pPr>
                <a:defRPr/>
              </a:pPr>
              <a:t>89</a:t>
            </a:fld>
            <a:endParaRPr lang="fr-FR"/>
          </a:p>
        </p:txBody>
      </p:sp>
      <p:pic>
        <p:nvPicPr>
          <p:cNvPr id="6" name="Picture 2" descr="D:\Dokumenti\Tečaji\Sodniki\Posveti za sodnike 2014\SLIKE\Razvrščanje 100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2741" y="1171956"/>
            <a:ext cx="6830568" cy="4971288"/>
          </a:xfrm>
          <a:prstGeom prst="rect">
            <a:avLst/>
          </a:prstGeom>
          <a:noFill/>
        </p:spPr>
      </p:pic>
      <p:sp>
        <p:nvSpPr>
          <p:cNvPr id="5" name="Rectangle 14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956550" cy="657225"/>
          </a:xfrm>
        </p:spPr>
        <p:txBody>
          <a:bodyPr/>
          <a:lstStyle/>
          <a:p>
            <a:pPr algn="ctr"/>
            <a:r>
              <a:rPr lang="sl-SI" dirty="0" smtClean="0"/>
              <a:t>VAJA MORA BITI IZVEDENA V TEKMOVALNEM PROSTORU</a:t>
            </a:r>
          </a:p>
        </p:txBody>
      </p:sp>
      <p:cxnSp>
        <p:nvCxnSpPr>
          <p:cNvPr id="7" name="Raven konektor 4"/>
          <p:cNvCxnSpPr/>
          <p:nvPr/>
        </p:nvCxnSpPr>
        <p:spPr bwMode="auto">
          <a:xfrm>
            <a:off x="7920880" y="1213852"/>
            <a:ext cx="57606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Raven konektor 5"/>
          <p:cNvCxnSpPr/>
          <p:nvPr/>
        </p:nvCxnSpPr>
        <p:spPr bwMode="auto">
          <a:xfrm>
            <a:off x="7920880" y="2149956"/>
            <a:ext cx="57606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992888" y="1285860"/>
            <a:ext cx="11876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l-SI" sz="1800" b="1" kern="0" dirty="0" smtClean="0">
                <a:solidFill>
                  <a:schemeClr val="tx1"/>
                </a:solidFill>
                <a:latin typeface="+mn-lt"/>
                <a:cs typeface="+mn-cs"/>
              </a:rPr>
              <a:t>Vstopna</a:t>
            </a:r>
            <a:r>
              <a:rPr lang="sl-SI" sz="1800" b="1" kern="0" dirty="0" smtClean="0">
                <a:latin typeface="+mn-lt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l-SI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točka</a:t>
            </a:r>
          </a:p>
        </p:txBody>
      </p:sp>
      <p:sp>
        <p:nvSpPr>
          <p:cNvPr id="3" name="Pravokotnik 2"/>
          <p:cNvSpPr/>
          <p:nvPr/>
        </p:nvSpPr>
        <p:spPr>
          <a:xfrm>
            <a:off x="4034428" y="78667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kern="0" dirty="0" smtClean="0"/>
              <a:t>20 m</a:t>
            </a:r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 rot="16200000">
            <a:off x="441393" y="3241964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kern="0" dirty="0" smtClean="0"/>
              <a:t>10 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610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Pravokotnik 19"/>
          <p:cNvSpPr>
            <a:spLocks noChangeArrowheads="1"/>
          </p:cNvSpPr>
          <p:nvPr/>
        </p:nvSpPr>
        <p:spPr bwMode="auto">
          <a:xfrm>
            <a:off x="1187450" y="4868863"/>
            <a:ext cx="7345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/>
              <a:t>Vedro je volumna 10 L;</a:t>
            </a:r>
          </a:p>
          <a:p>
            <a:r>
              <a:rPr lang="pl-PL"/>
              <a:t>vedra imajo oznako 5 l, do katere je nalita voda; </a:t>
            </a:r>
          </a:p>
          <a:p>
            <a:r>
              <a:rPr lang="pl-PL"/>
              <a:t>vedra si tekmovalci </a:t>
            </a:r>
            <a:r>
              <a:rPr lang="sl-SI"/>
              <a:t>pripravijo sami;</a:t>
            </a:r>
          </a:p>
        </p:txBody>
      </p:sp>
      <p:pic>
        <p:nvPicPr>
          <p:cNvPr id="1030" name="Picture 6" descr="C:\Users\Ivan\Documents\DOKUMENTI\Tečaji\Sodniki\Posveti za sodnike 2022\VEDR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675456"/>
            <a:ext cx="5130999" cy="769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339850" y="116632"/>
            <a:ext cx="781685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sl-SI" kern="0" dirty="0" smtClean="0"/>
              <a:t>ORODJE IN OPREMA ZA VAJO</a:t>
            </a:r>
          </a:p>
        </p:txBody>
      </p:sp>
    </p:spTree>
    <p:extLst>
      <p:ext uri="{BB962C8B-B14F-4D97-AF65-F5344CB8AC3E}">
        <p14:creationId xmlns:p14="http://schemas.microsoft.com/office/powerpoint/2010/main" val="250663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mtClean="0"/>
              <a:t>P / </a:t>
            </a:r>
            <a:fld id="{79F4AE76-30C3-40F2-8413-D7D8DC32D4D5}" type="slidenum">
              <a:rPr lang="fr-FR" smtClean="0"/>
              <a:pPr>
                <a:defRPr/>
              </a:pPr>
              <a:t>90</a:t>
            </a:fld>
            <a:endParaRPr lang="fr-FR"/>
          </a:p>
        </p:txBody>
      </p:sp>
      <p:pic>
        <p:nvPicPr>
          <p:cNvPr id="4098" name="Picture 2" descr="G:\Sodniki\Posveti za sodnike 2014\SLIKE\Razvrščanje 100-2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2741" y="1171956"/>
            <a:ext cx="6830568" cy="4971288"/>
          </a:xfrm>
          <a:prstGeom prst="rect">
            <a:avLst/>
          </a:prstGeom>
          <a:noFill/>
        </p:spPr>
      </p:pic>
      <p:sp>
        <p:nvSpPr>
          <p:cNvPr id="5" name="Rectangle 14"/>
          <p:cNvSpPr txBox="1">
            <a:spLocks noChangeArrowheads="1"/>
          </p:cNvSpPr>
          <p:nvPr/>
        </p:nvSpPr>
        <p:spPr bwMode="auto">
          <a:xfrm>
            <a:off x="1115616" y="62345"/>
            <a:ext cx="8023804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ctr"/>
            <a:r>
              <a:rPr lang="sl-SI" kern="0" dirty="0" smtClean="0"/>
              <a:t>VAJA MORA BITI IZVEDENA V TEKMOVALNEM PROSTORU</a:t>
            </a:r>
          </a:p>
        </p:txBody>
      </p:sp>
      <p:cxnSp>
        <p:nvCxnSpPr>
          <p:cNvPr id="6" name="Raven konektor 4"/>
          <p:cNvCxnSpPr/>
          <p:nvPr/>
        </p:nvCxnSpPr>
        <p:spPr bwMode="auto">
          <a:xfrm>
            <a:off x="7920880" y="1213852"/>
            <a:ext cx="57606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Raven konektor 5"/>
          <p:cNvCxnSpPr/>
          <p:nvPr/>
        </p:nvCxnSpPr>
        <p:spPr bwMode="auto">
          <a:xfrm>
            <a:off x="7920880" y="2149956"/>
            <a:ext cx="57606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992888" y="1285860"/>
            <a:ext cx="11876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l-SI" sz="1800" b="1" kern="0" dirty="0" smtClean="0">
                <a:solidFill>
                  <a:schemeClr val="tx1"/>
                </a:solidFill>
                <a:latin typeface="+mn-lt"/>
                <a:cs typeface="+mn-cs"/>
              </a:rPr>
              <a:t>Vstopna</a:t>
            </a:r>
            <a:r>
              <a:rPr lang="sl-SI" sz="1800" b="1" kern="0" dirty="0" smtClean="0">
                <a:latin typeface="+mn-lt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l-SI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točka</a:t>
            </a:r>
          </a:p>
        </p:txBody>
      </p:sp>
      <p:sp>
        <p:nvSpPr>
          <p:cNvPr id="9" name="Pravokotnik 8"/>
          <p:cNvSpPr/>
          <p:nvPr/>
        </p:nvSpPr>
        <p:spPr>
          <a:xfrm rot="16200000">
            <a:off x="441393" y="3241964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kern="0" dirty="0" smtClean="0"/>
              <a:t>10 m</a:t>
            </a:r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>
            <a:off x="4034428" y="78667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kern="0" dirty="0" smtClean="0"/>
              <a:t>20 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1347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4" name="Rectangle 14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956550" cy="657225"/>
          </a:xfrm>
        </p:spPr>
        <p:txBody>
          <a:bodyPr/>
          <a:lstStyle/>
          <a:p>
            <a:pPr algn="ctr"/>
            <a:r>
              <a:rPr lang="sl-SI" dirty="0" smtClean="0"/>
              <a:t>VAJA MORA BITI IZVEDENA V TEKMOVALNEM PROSTORU</a:t>
            </a:r>
          </a:p>
        </p:txBody>
      </p:sp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7207" y="1124743"/>
            <a:ext cx="6912768" cy="5087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Raven konektor 4"/>
          <p:cNvCxnSpPr/>
          <p:nvPr/>
        </p:nvCxnSpPr>
        <p:spPr bwMode="auto">
          <a:xfrm>
            <a:off x="7920880" y="1213852"/>
            <a:ext cx="57606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5" name="Raven konektor 5"/>
          <p:cNvCxnSpPr/>
          <p:nvPr/>
        </p:nvCxnSpPr>
        <p:spPr bwMode="auto">
          <a:xfrm>
            <a:off x="7920880" y="2149956"/>
            <a:ext cx="57606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992888" y="1285860"/>
            <a:ext cx="118762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l-SI" sz="1800" b="1" kern="0" dirty="0" smtClean="0">
                <a:solidFill>
                  <a:schemeClr val="tx1"/>
                </a:solidFill>
                <a:latin typeface="+mn-lt"/>
                <a:cs typeface="+mn-cs"/>
              </a:rPr>
              <a:t>Vstopna</a:t>
            </a:r>
            <a:r>
              <a:rPr lang="sl-SI" sz="1800" b="1" kern="0" dirty="0" smtClean="0">
                <a:latin typeface="+mn-lt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sl-SI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točka</a:t>
            </a:r>
          </a:p>
        </p:txBody>
      </p:sp>
      <p:sp>
        <p:nvSpPr>
          <p:cNvPr id="7" name="Pravokotnik 6"/>
          <p:cNvSpPr/>
          <p:nvPr/>
        </p:nvSpPr>
        <p:spPr>
          <a:xfrm rot="16200000">
            <a:off x="441393" y="3241964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kern="0" dirty="0" smtClean="0"/>
              <a:t>10 m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4034428" y="786673"/>
            <a:ext cx="886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kern="0" dirty="0" smtClean="0"/>
              <a:t>20 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029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7CF0FE4A-0543-4FDF-AC3D-05D9A3C72FD5}" type="slidenum">
              <a:rPr lang="fr-FR" smtClean="0">
                <a:latin typeface="Arial" pitchFamily="34" charset="0"/>
                <a:cs typeface="Arial" pitchFamily="34" charset="0"/>
              </a:rPr>
              <a:pPr/>
              <a:t>92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IMG_26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458" t="23611" r="48439" b="18554"/>
          <a:stretch>
            <a:fillRect/>
          </a:stretch>
        </p:blipFill>
        <p:spPr>
          <a:xfrm>
            <a:off x="2915816" y="3145036"/>
            <a:ext cx="2970970" cy="321345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ravokotnik 5"/>
          <p:cNvSpPr>
            <a:spLocks noChangeArrowheads="1"/>
          </p:cNvSpPr>
          <p:nvPr/>
        </p:nvSpPr>
        <p:spPr bwMode="auto">
          <a:xfrm>
            <a:off x="395287" y="836712"/>
            <a:ext cx="84978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dirty="0">
                <a:solidFill>
                  <a:schemeClr val="tx1"/>
                </a:solidFill>
              </a:rPr>
              <a:t>Desetar </a:t>
            </a:r>
            <a:r>
              <a:rPr lang="sl-SI" dirty="0" smtClean="0">
                <a:solidFill>
                  <a:schemeClr val="tx1"/>
                </a:solidFill>
              </a:rPr>
              <a:t>se obrne proti enoti in </a:t>
            </a:r>
            <a:r>
              <a:rPr lang="sl-SI" dirty="0"/>
              <a:t>i</a:t>
            </a:r>
            <a:r>
              <a:rPr lang="sl-SI" dirty="0" smtClean="0">
                <a:solidFill>
                  <a:schemeClr val="tx1"/>
                </a:solidFill>
              </a:rPr>
              <a:t>zda </a:t>
            </a:r>
            <a:r>
              <a:rPr lang="sl-SI" dirty="0">
                <a:solidFill>
                  <a:schemeClr val="tx1"/>
                </a:solidFill>
              </a:rPr>
              <a:t>povelja:</a:t>
            </a:r>
          </a:p>
          <a:p>
            <a:pPr algn="l"/>
            <a:r>
              <a:rPr lang="sl-SI" i="1" dirty="0" smtClean="0">
                <a:solidFill>
                  <a:srgbClr val="FF0000"/>
                </a:solidFill>
              </a:rPr>
              <a:t>						</a:t>
            </a:r>
          </a:p>
          <a:p>
            <a:pPr algn="l"/>
            <a:r>
              <a:rPr lang="sl-SI" i="1" dirty="0">
                <a:solidFill>
                  <a:srgbClr val="FF0000"/>
                </a:solidFill>
              </a:rPr>
              <a:t>	</a:t>
            </a:r>
            <a:r>
              <a:rPr lang="sl-SI" i="1" dirty="0" smtClean="0">
                <a:solidFill>
                  <a:srgbClr val="FF0000"/>
                </a:solidFill>
              </a:rPr>
              <a:t>14</a:t>
            </a:r>
            <a:r>
              <a:rPr lang="sl-SI" i="1" dirty="0">
                <a:solidFill>
                  <a:srgbClr val="FF0000"/>
                </a:solidFill>
              </a:rPr>
              <a:t>.	</a:t>
            </a:r>
            <a:r>
              <a:rPr lang="sl-SI" i="1" dirty="0" smtClean="0">
                <a:solidFill>
                  <a:srgbClr val="FF0000"/>
                </a:solidFill>
              </a:rPr>
              <a:t>»</a:t>
            </a:r>
            <a:r>
              <a:rPr lang="sl-SI" i="1" dirty="0">
                <a:solidFill>
                  <a:srgbClr val="FF0000"/>
                </a:solidFill>
              </a:rPr>
              <a:t>Na le – VO (ali desno)!«</a:t>
            </a:r>
            <a:endParaRPr lang="sl-SI" dirty="0">
              <a:solidFill>
                <a:srgbClr val="FF0000"/>
              </a:solidFill>
            </a:endParaRPr>
          </a:p>
          <a:p>
            <a:pPr algn="l"/>
            <a:r>
              <a:rPr lang="sl-SI" i="1" dirty="0" smtClean="0">
                <a:solidFill>
                  <a:srgbClr val="FF0000"/>
                </a:solidFill>
              </a:rPr>
              <a:t>	15</a:t>
            </a:r>
            <a:r>
              <a:rPr lang="sl-SI" i="1" dirty="0">
                <a:solidFill>
                  <a:srgbClr val="FF0000"/>
                </a:solidFill>
              </a:rPr>
              <a:t>.	</a:t>
            </a:r>
            <a:r>
              <a:rPr lang="sl-SI" i="1" dirty="0" smtClean="0">
                <a:solidFill>
                  <a:srgbClr val="FF0000"/>
                </a:solidFill>
              </a:rPr>
              <a:t>»</a:t>
            </a:r>
            <a:r>
              <a:rPr lang="sl-SI" i="1" dirty="0">
                <a:solidFill>
                  <a:srgbClr val="FF0000"/>
                </a:solidFill>
              </a:rPr>
              <a:t>Na desno </a:t>
            </a:r>
            <a:r>
              <a:rPr lang="sl-SI" i="1" dirty="0" smtClean="0">
                <a:solidFill>
                  <a:srgbClr val="FF0000"/>
                </a:solidFill>
              </a:rPr>
              <a:t>poravnaj </a:t>
            </a:r>
            <a:r>
              <a:rPr lang="sl-SI" i="1" dirty="0">
                <a:solidFill>
                  <a:srgbClr val="FF0000"/>
                </a:solidFill>
              </a:rPr>
              <a:t>– SE!«</a:t>
            </a:r>
            <a:endParaRPr lang="sl-SI" dirty="0">
              <a:solidFill>
                <a:srgbClr val="FF0000"/>
              </a:solidFill>
            </a:endParaRPr>
          </a:p>
          <a:p>
            <a:pPr algn="l"/>
            <a:r>
              <a:rPr lang="sl-SI" i="1" dirty="0" smtClean="0">
                <a:solidFill>
                  <a:srgbClr val="FF0000"/>
                </a:solidFill>
              </a:rPr>
              <a:t>	16</a:t>
            </a:r>
            <a:r>
              <a:rPr lang="sl-SI" i="1" dirty="0">
                <a:solidFill>
                  <a:srgbClr val="FF0000"/>
                </a:solidFill>
              </a:rPr>
              <a:t>.	</a:t>
            </a:r>
            <a:r>
              <a:rPr lang="sl-SI" i="1" dirty="0" smtClean="0">
                <a:solidFill>
                  <a:srgbClr val="FF0000"/>
                </a:solidFill>
              </a:rPr>
              <a:t>»</a:t>
            </a:r>
            <a:r>
              <a:rPr lang="sl-SI" i="1" dirty="0">
                <a:solidFill>
                  <a:srgbClr val="FF0000"/>
                </a:solidFill>
              </a:rPr>
              <a:t>Mir – NO!«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10669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052513"/>
            <a:ext cx="8135938" cy="5335587"/>
          </a:xfrm>
        </p:spPr>
        <p:txBody>
          <a:bodyPr/>
          <a:lstStyle/>
          <a:p>
            <a:pPr>
              <a:buFontTx/>
              <a:buNone/>
            </a:pPr>
            <a:endParaRPr lang="sl-SI" sz="1800" dirty="0" smtClean="0">
              <a:solidFill>
                <a:schemeClr val="tx1"/>
              </a:solidFill>
            </a:endParaRPr>
          </a:p>
          <a:p>
            <a:r>
              <a:rPr lang="sl-SI" sz="2000" dirty="0" smtClean="0">
                <a:solidFill>
                  <a:schemeClr val="tx1"/>
                </a:solidFill>
              </a:rPr>
              <a:t>Zaprosi za zaključek vaje, ne da bi izvedel ponovno pozdravljanje z enoto.</a:t>
            </a:r>
          </a:p>
          <a:p>
            <a:pPr>
              <a:buFontTx/>
              <a:buNone/>
            </a:pPr>
            <a:endParaRPr lang="sl-SI" sz="2000" dirty="0" smtClean="0">
              <a:solidFill>
                <a:schemeClr val="tx1"/>
              </a:solidFill>
            </a:endParaRPr>
          </a:p>
          <a:p>
            <a:r>
              <a:rPr lang="sl-SI" sz="2000" dirty="0" smtClean="0">
                <a:solidFill>
                  <a:schemeClr val="tx1"/>
                </a:solidFill>
              </a:rPr>
              <a:t>Postopek zaključka:</a:t>
            </a:r>
          </a:p>
          <a:p>
            <a:r>
              <a:rPr lang="sl-SI" sz="2000" dirty="0" smtClean="0">
                <a:solidFill>
                  <a:schemeClr val="tx1"/>
                </a:solidFill>
              </a:rPr>
              <a:t>Desetar se obrne k predsedniku ocenjevalne komisije, ga pozdravi (z roko) in poroča:</a:t>
            </a:r>
          </a:p>
          <a:p>
            <a:pPr>
              <a:buFontTx/>
              <a:buNone/>
            </a:pPr>
            <a:endParaRPr lang="sl-SI" sz="2000" dirty="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sl-SI" sz="2000" i="1" dirty="0" smtClean="0">
                <a:solidFill>
                  <a:srgbClr val="FF0000"/>
                </a:solidFill>
              </a:rPr>
              <a:t>17.	»TOVARIŠ PREDSEDNIK, TEKMOVALNA ENOTA PGD … JE ZAKLJUČILA VAJO!”</a:t>
            </a:r>
          </a:p>
          <a:p>
            <a:pPr>
              <a:buFontTx/>
              <a:buNone/>
            </a:pPr>
            <a:endParaRPr lang="sl-SI" sz="2000" dirty="0" smtClean="0">
              <a:solidFill>
                <a:srgbClr val="FF0000"/>
              </a:solidFill>
            </a:endParaRPr>
          </a:p>
          <a:p>
            <a:r>
              <a:rPr lang="sl-SI" sz="2000" dirty="0" smtClean="0">
                <a:solidFill>
                  <a:schemeClr val="tx1"/>
                </a:solidFill>
              </a:rPr>
              <a:t>Sledi odgovor predsednika: </a:t>
            </a:r>
            <a:r>
              <a:rPr lang="sl-SI" sz="2000" dirty="0" smtClean="0">
                <a:solidFill>
                  <a:srgbClr val="FF0000"/>
                </a:solidFill>
              </a:rPr>
              <a:t>“ ENOTO LAHKO RAZPUSTITE!”</a:t>
            </a:r>
          </a:p>
          <a:p>
            <a:pPr>
              <a:buFontTx/>
              <a:buNone/>
            </a:pPr>
            <a:endParaRPr lang="sl-SI" sz="1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sl-SI" sz="1400" dirty="0" smtClean="0">
              <a:solidFill>
                <a:schemeClr val="tx1"/>
              </a:solidFill>
            </a:endParaRPr>
          </a:p>
        </p:txBody>
      </p:sp>
      <p:sp>
        <p:nvSpPr>
          <p:cNvPr id="46082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F1F63190-A7F3-482F-8226-DADF6157287C}" type="slidenum">
              <a:rPr lang="fr-FR" sz="1200">
                <a:solidFill>
                  <a:schemeClr val="bg1"/>
                </a:solidFill>
              </a:rPr>
              <a:pPr algn="r" eaLnBrk="0" hangingPunct="0"/>
              <a:t>93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10353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Ograda številke diapozitiva 3"/>
          <p:cNvSpPr>
            <a:spLocks noGrp="1"/>
          </p:cNvSpPr>
          <p:nvPr>
            <p:ph type="sldNum" sz="quarter" idx="4294967295"/>
          </p:nvPr>
        </p:nvSpPr>
        <p:spPr>
          <a:xfrm>
            <a:off x="7162800" y="6416675"/>
            <a:ext cx="1809750" cy="457200"/>
          </a:xfrm>
          <a:prstGeom prst="rect">
            <a:avLst/>
          </a:prstGeom>
          <a:noFill/>
        </p:spPr>
        <p:txBody>
          <a:bodyPr/>
          <a:lstStyle/>
          <a:p>
            <a:r>
              <a:rPr lang="fr-FR" smtClean="0">
                <a:latin typeface="Arial" pitchFamily="34" charset="0"/>
                <a:cs typeface="Arial" pitchFamily="34" charset="0"/>
              </a:rPr>
              <a:t>P / </a:t>
            </a:r>
            <a:fld id="{8E779701-E6BD-42BA-99F9-76EDBFFC7CC5}" type="slidenum">
              <a:rPr lang="fr-FR" smtClean="0">
                <a:latin typeface="Arial" pitchFamily="34" charset="0"/>
                <a:cs typeface="Arial" pitchFamily="34" charset="0"/>
              </a:rPr>
              <a:pPr/>
              <a:t>94</a:t>
            </a:fld>
            <a:endParaRPr lang="fr-FR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Dokumenti\My Pictures\Tekmovanja\slike tekmovanje GZ 09\DSC096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84" t="21952" r="7202" b="6204"/>
          <a:stretch>
            <a:fillRect/>
          </a:stretch>
        </p:blipFill>
        <p:spPr>
          <a:xfrm>
            <a:off x="2051720" y="2564904"/>
            <a:ext cx="4332481" cy="2736304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ravokotnik 5"/>
          <p:cNvSpPr>
            <a:spLocks noChangeArrowheads="1"/>
          </p:cNvSpPr>
          <p:nvPr/>
        </p:nvSpPr>
        <p:spPr bwMode="auto">
          <a:xfrm>
            <a:off x="468313" y="796925"/>
            <a:ext cx="842486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800" dirty="0" smtClean="0">
                <a:solidFill>
                  <a:srgbClr val="FF0000"/>
                </a:solidFill>
              </a:rPr>
              <a:t>D odgovori: </a:t>
            </a:r>
            <a:r>
              <a:rPr lang="sl-SI" sz="1800" i="1" dirty="0" smtClean="0">
                <a:solidFill>
                  <a:srgbClr val="FF0000"/>
                </a:solidFill>
              </a:rPr>
              <a:t>“</a:t>
            </a:r>
            <a:r>
              <a:rPr lang="sl-SI" sz="1800" b="1" i="1" dirty="0" smtClean="0">
                <a:solidFill>
                  <a:srgbClr val="FF0000"/>
                </a:solidFill>
              </a:rPr>
              <a:t>Razumem” </a:t>
            </a:r>
            <a:r>
              <a:rPr lang="sl-SI" sz="1800" dirty="0" smtClean="0">
                <a:solidFill>
                  <a:srgbClr val="FF0000"/>
                </a:solidFill>
              </a:rPr>
              <a:t>in pozdravi predsednika ocenjevalne komisije (z roko).</a:t>
            </a:r>
            <a:endParaRPr lang="sl-SI" sz="1800" i="1" dirty="0" smtClean="0">
              <a:solidFill>
                <a:srgbClr val="FF0000"/>
              </a:solidFill>
            </a:endParaRPr>
          </a:p>
          <a:p>
            <a:r>
              <a:rPr lang="sl-SI" sz="1800" dirty="0" smtClean="0">
                <a:solidFill>
                  <a:schemeClr val="tx1"/>
                </a:solidFill>
              </a:rPr>
              <a:t>Desetar </a:t>
            </a:r>
            <a:r>
              <a:rPr lang="sl-SI" sz="1800" dirty="0">
                <a:solidFill>
                  <a:schemeClr val="tx1"/>
                </a:solidFill>
              </a:rPr>
              <a:t>se po odobritvi predsednika ocenjevalne komisije obrne k enoti in za razpust enote poveljuje</a:t>
            </a:r>
            <a:r>
              <a:rPr lang="sl-SI" sz="1800" dirty="0"/>
              <a:t>:</a:t>
            </a:r>
          </a:p>
          <a:p>
            <a:r>
              <a:rPr lang="sl-SI" sz="1800" b="1" i="1" dirty="0">
                <a:solidFill>
                  <a:srgbClr val="FF0000"/>
                </a:solidFill>
              </a:rPr>
              <a:t>18.		»PROSTO</a:t>
            </a:r>
            <a:r>
              <a:rPr lang="sl-SI" sz="1800" b="1" i="1" dirty="0" smtClean="0">
                <a:solidFill>
                  <a:srgbClr val="FF0000"/>
                </a:solidFill>
              </a:rPr>
              <a:t>!«</a:t>
            </a:r>
            <a:endParaRPr lang="sl-SI" sz="1800" dirty="0"/>
          </a:p>
          <a:p>
            <a:r>
              <a:rPr lang="sl-SI" sz="1800" dirty="0">
                <a:solidFill>
                  <a:schemeClr val="tx1"/>
                </a:solidFill>
              </a:rPr>
              <a:t>Po povelju »Prosto!« mu vsi člani odzdravijo z roko </a:t>
            </a:r>
            <a:r>
              <a:rPr lang="sl-SI" sz="1800" dirty="0" smtClean="0"/>
              <a:t>in </a:t>
            </a:r>
            <a:r>
              <a:rPr lang="sl-SI" sz="1800" dirty="0"/>
              <a:t>po </a:t>
            </a:r>
            <a:r>
              <a:rPr lang="sl-SI" sz="1800" dirty="0" err="1"/>
              <a:t>odzdravu</a:t>
            </a:r>
            <a:r>
              <a:rPr lang="sl-SI" sz="1800" dirty="0"/>
              <a:t> D z roko zapustijo svoja mesta v enoti</a:t>
            </a:r>
          </a:p>
          <a:p>
            <a:r>
              <a:rPr lang="sl-SI" sz="1800" i="1" dirty="0"/>
              <a:t> </a:t>
            </a:r>
            <a:endParaRPr lang="sl-SI" sz="1800" dirty="0"/>
          </a:p>
        </p:txBody>
      </p:sp>
      <p:sp>
        <p:nvSpPr>
          <p:cNvPr id="7" name="Pravokotnik 6"/>
          <p:cNvSpPr>
            <a:spLocks noChangeArrowheads="1"/>
          </p:cNvSpPr>
          <p:nvPr/>
        </p:nvSpPr>
        <p:spPr bwMode="auto">
          <a:xfrm>
            <a:off x="323850" y="5516563"/>
            <a:ext cx="820896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 sz="1800" dirty="0">
                <a:solidFill>
                  <a:schemeClr val="tx1"/>
                </a:solidFill>
              </a:rPr>
              <a:t>Vaja se začne ocenjevati </a:t>
            </a:r>
            <a:r>
              <a:rPr lang="sl-SI" sz="1800" dirty="0">
                <a:solidFill>
                  <a:srgbClr val="FF0000"/>
                </a:solidFill>
              </a:rPr>
              <a:t>pri vstopu enote v tekmovalni prostor </a:t>
            </a:r>
            <a:r>
              <a:rPr lang="sl-SI" sz="1800" dirty="0">
                <a:solidFill>
                  <a:schemeClr val="tx1"/>
                </a:solidFill>
              </a:rPr>
              <a:t>in se zaključi s poveljem</a:t>
            </a:r>
            <a:r>
              <a:rPr lang="sl-SI" sz="1800" u="sng" dirty="0"/>
              <a:t> </a:t>
            </a:r>
            <a:r>
              <a:rPr lang="sl-SI" sz="1800" dirty="0">
                <a:solidFill>
                  <a:srgbClr val="FF0000"/>
                </a:solidFill>
              </a:rPr>
              <a:t>»PROSTO</a:t>
            </a:r>
            <a:r>
              <a:rPr lang="sl-SI" sz="1800" dirty="0" smtClean="0">
                <a:solidFill>
                  <a:srgbClr val="FF0000"/>
                </a:solidFill>
              </a:rPr>
              <a:t>!«</a:t>
            </a:r>
          </a:p>
          <a:p>
            <a:r>
              <a:rPr lang="sl-SI" sz="1800" dirty="0" smtClean="0"/>
              <a:t>Vaja mora biti izvedena v tekmovalnem prostoru</a:t>
            </a:r>
            <a:endParaRPr lang="sl-SI" sz="1800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title"/>
          </p:nvPr>
        </p:nvSpPr>
        <p:spPr>
          <a:xfrm>
            <a:off x="1187450" y="76200"/>
            <a:ext cx="7804150" cy="644525"/>
          </a:xfrm>
        </p:spPr>
        <p:txBody>
          <a:bodyPr/>
          <a:lstStyle/>
          <a:p>
            <a:r>
              <a:rPr lang="sl-SI" altLang="sl-SI" dirty="0" smtClean="0"/>
              <a:t>IZVEDBA VAJE</a:t>
            </a:r>
          </a:p>
        </p:txBody>
      </p:sp>
    </p:spTree>
    <p:extLst>
      <p:ext uri="{BB962C8B-B14F-4D97-AF65-F5344CB8AC3E}">
        <p14:creationId xmlns:p14="http://schemas.microsoft.com/office/powerpoint/2010/main" val="42846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Ograda številke diapozitiva 3"/>
          <p:cNvSpPr txBox="1">
            <a:spLocks noGrp="1"/>
          </p:cNvSpPr>
          <p:nvPr/>
        </p:nvSpPr>
        <p:spPr bwMode="auto">
          <a:xfrm>
            <a:off x="7162800" y="6416675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hangingPunct="0"/>
            <a:r>
              <a:rPr lang="fr-FR" sz="1200">
                <a:solidFill>
                  <a:schemeClr val="bg1"/>
                </a:solidFill>
              </a:rPr>
              <a:t>P / </a:t>
            </a:r>
            <a:fld id="{236752C4-8F7F-4388-B974-2DAD3BE91F26}" type="slidenum">
              <a:rPr lang="fr-FR" sz="1200">
                <a:solidFill>
                  <a:schemeClr val="bg1"/>
                </a:solidFill>
              </a:rPr>
              <a:pPr algn="r" eaLnBrk="0" hangingPunct="0"/>
              <a:t>95</a:t>
            </a:fld>
            <a:endParaRPr lang="fr-FR" sz="120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4283968" y="188641"/>
            <a:ext cx="4720332" cy="50405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sl-SI" kern="0" dirty="0" smtClean="0">
                <a:solidFill>
                  <a:srgbClr val="FF0000"/>
                </a:solidFill>
              </a:rPr>
              <a:t>TESTIRANJE MLADINA-ČLANI</a:t>
            </a:r>
            <a:endParaRPr lang="de-DE" kern="0" dirty="0" smtClean="0">
              <a:solidFill>
                <a:srgbClr val="FF0000"/>
              </a:solidFill>
            </a:endParaRPr>
          </a:p>
        </p:txBody>
      </p:sp>
      <p:pic>
        <p:nvPicPr>
          <p:cNvPr id="7" name="Picture 2" descr="C:\Users\Ivan\Documents\DOKUMENTI\Tečaji\Sodniki\Predavanja\TESTIRANJ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80728"/>
            <a:ext cx="5112568" cy="3071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7768" y="1052736"/>
            <a:ext cx="7772400" cy="4967288"/>
          </a:xfrm>
        </p:spPr>
        <p:txBody>
          <a:bodyPr lIns="91440" tIns="45720" rIns="91440" bIns="45720"/>
          <a:lstStyle/>
          <a:p>
            <a:pPr marL="0" indent="0" eaLnBrk="1" hangingPunct="1">
              <a:buNone/>
            </a:pPr>
            <a:r>
              <a:rPr lang="sl-SI" sz="1600" b="0" dirty="0" smtClean="0">
                <a:solidFill>
                  <a:schemeClr val="tx1"/>
                </a:solidFill>
                <a:cs typeface="Arial" charset="0"/>
              </a:rPr>
              <a:t>Desetar izžreba izmed članov 3 tekmovalce, ki bodo izvajali teoretični test.</a:t>
            </a:r>
          </a:p>
          <a:p>
            <a:pPr eaLnBrk="1" hangingPunct="1"/>
            <a:endParaRPr lang="sl-SI" sz="1600" b="0" dirty="0" smtClean="0">
              <a:solidFill>
                <a:schemeClr val="tx1"/>
              </a:solidFill>
              <a:cs typeface="Arial" charset="0"/>
            </a:endParaRPr>
          </a:p>
          <a:p>
            <a:pPr marL="0" indent="0" eaLnBrk="1" hangingPunct="1">
              <a:buNone/>
            </a:pPr>
            <a:r>
              <a:rPr lang="sl-SI" sz="1600" b="0" dirty="0" smtClean="0">
                <a:solidFill>
                  <a:schemeClr val="tx1"/>
                </a:solidFill>
                <a:cs typeface="Arial" charset="0"/>
              </a:rPr>
              <a:t>Izžrebani tekmovalci izžrebajo po tri vprašanja.</a:t>
            </a:r>
          </a:p>
          <a:p>
            <a:pPr marL="0" indent="0" eaLnBrk="1" hangingPunct="1">
              <a:buNone/>
            </a:pPr>
            <a:r>
              <a:rPr lang="sl-SI" sz="1600" b="0" dirty="0" smtClean="0">
                <a:solidFill>
                  <a:schemeClr val="tx1"/>
                </a:solidFill>
                <a:cs typeface="Arial" charset="0"/>
              </a:rPr>
              <a:t>Odgovori so (a, b, c). Pravilen odgovor je en.</a:t>
            </a:r>
          </a:p>
          <a:p>
            <a:pPr eaLnBrk="1" hangingPunct="1"/>
            <a:endParaRPr lang="sl-SI" sz="1600" b="0" dirty="0" smtClean="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sl-SI" sz="1600" b="0" dirty="0" smtClean="0">
                <a:solidFill>
                  <a:schemeClr val="tx1"/>
                </a:solidFill>
                <a:cs typeface="Arial" charset="0"/>
              </a:rPr>
              <a:t>Čas izvedbe naloge je 3 minute.</a:t>
            </a:r>
          </a:p>
          <a:p>
            <a:pPr eaLnBrk="1" hangingPunct="1">
              <a:buFontTx/>
              <a:buNone/>
            </a:pPr>
            <a:endParaRPr lang="sl-SI" sz="1600" b="0" dirty="0" smtClean="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sl-SI" sz="1600" b="0" dirty="0" smtClean="0">
                <a:solidFill>
                  <a:schemeClr val="tx1"/>
                </a:solidFill>
                <a:cs typeface="Arial" charset="0"/>
              </a:rPr>
              <a:t>Predsednik in člana ocenjevalne komisije pregledajo naloge.</a:t>
            </a:r>
          </a:p>
          <a:p>
            <a:pPr eaLnBrk="1" hangingPunct="1">
              <a:buFontTx/>
              <a:buNone/>
            </a:pPr>
            <a:endParaRPr lang="sl-SI" sz="1600" b="0" dirty="0" smtClean="0">
              <a:solidFill>
                <a:schemeClr val="tx1"/>
              </a:solidFill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sl-SI" sz="1600" b="0" dirty="0" smtClean="0">
                <a:solidFill>
                  <a:schemeClr val="tx1"/>
                </a:solidFill>
                <a:cs typeface="Arial" charset="0"/>
              </a:rPr>
              <a:t>Gasilska zveza Slovenije je pripravila </a:t>
            </a:r>
            <a:r>
              <a:rPr lang="sl-SI" sz="1600" b="0" dirty="0" smtClean="0">
                <a:solidFill>
                  <a:srgbClr val="FF0000"/>
                </a:solidFill>
                <a:cs typeface="Arial" charset="0"/>
              </a:rPr>
              <a:t>250 vprašanj za člane.</a:t>
            </a:r>
          </a:p>
          <a:p>
            <a:pPr eaLnBrk="1" hangingPunct="1">
              <a:buFontTx/>
              <a:buNone/>
            </a:pPr>
            <a:r>
              <a:rPr lang="sl-SI" sz="1600" b="0" dirty="0" smtClean="0">
                <a:solidFill>
                  <a:srgbClr val="FF0000"/>
                </a:solidFill>
                <a:cs typeface="Arial" charset="0"/>
              </a:rPr>
              <a:t>In 80 za mladino</a:t>
            </a:r>
          </a:p>
          <a:p>
            <a:pPr eaLnBrk="1" hangingPunct="1"/>
            <a:endParaRPr lang="sl-SI" sz="1600" b="0" dirty="0" smtClean="0">
              <a:solidFill>
                <a:schemeClr val="tx1"/>
              </a:solidFill>
              <a:cs typeface="Arial" charset="0"/>
            </a:endParaRPr>
          </a:p>
          <a:p>
            <a:pPr eaLnBrk="1" hangingPunct="1"/>
            <a:endParaRPr lang="sl-SI" sz="1600" b="0" dirty="0" smtClean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87045" name="Rectangle 2"/>
          <p:cNvSpPr>
            <a:spLocks noChangeArrowheads="1"/>
          </p:cNvSpPr>
          <p:nvPr/>
        </p:nvSpPr>
        <p:spPr bwMode="auto">
          <a:xfrm>
            <a:off x="1403350" y="292100"/>
            <a:ext cx="7804150" cy="644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r"/>
            <a:endParaRPr lang="sl-SI" sz="2000" b="1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1638" y="4005263"/>
            <a:ext cx="3440112" cy="2289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283968" y="188641"/>
            <a:ext cx="4720332" cy="50405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sl-SI" kern="0" dirty="0" smtClean="0">
                <a:solidFill>
                  <a:srgbClr val="FF0000"/>
                </a:solidFill>
              </a:rPr>
              <a:t>TESTIRANJE MLADINA-ČLANI</a:t>
            </a:r>
            <a:endParaRPr lang="de-DE" kern="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0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2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53037781"/>
              </p:ext>
            </p:extLst>
          </p:nvPr>
        </p:nvGraphicFramePr>
        <p:xfrm>
          <a:off x="467544" y="980728"/>
          <a:ext cx="3883025" cy="411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2" name="PHOTO-PAINT" r:id="rId4" imgW="14174428" imgH="13016088" progId="">
                  <p:embed/>
                </p:oleObj>
              </mc:Choice>
              <mc:Fallback>
                <p:oleObj name="PHOTO-PAINT" r:id="rId4" imgW="14174428" imgH="1301608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980728"/>
                        <a:ext cx="3883025" cy="411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7" name="Object 3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64567944"/>
              </p:ext>
            </p:extLst>
          </p:nvPr>
        </p:nvGraphicFramePr>
        <p:xfrm>
          <a:off x="4466927" y="3789040"/>
          <a:ext cx="3273425" cy="245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3" name="PHOTO-PAINT" r:id="rId6" imgW="26001693" imgH="19508891" progId="">
                  <p:embed/>
                </p:oleObj>
              </mc:Choice>
              <mc:Fallback>
                <p:oleObj name="PHOTO-PAINT" r:id="rId6" imgW="26001693" imgH="19508891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6927" y="3789040"/>
                        <a:ext cx="3273425" cy="245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8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63819644"/>
              </p:ext>
            </p:extLst>
          </p:nvPr>
        </p:nvGraphicFramePr>
        <p:xfrm>
          <a:off x="4446240" y="980728"/>
          <a:ext cx="3240087" cy="243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4" name="PHOTO-PAINT" r:id="rId8" imgW="17344623" imgH="13016088" progId="">
                  <p:embed/>
                </p:oleObj>
              </mc:Choice>
              <mc:Fallback>
                <p:oleObj name="PHOTO-PAINT" r:id="rId8" imgW="17344623" imgH="13016088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240" y="980728"/>
                        <a:ext cx="3240087" cy="2432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283968" y="188641"/>
            <a:ext cx="4720332" cy="504056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>
              <a:defRPr/>
            </a:pPr>
            <a:r>
              <a:rPr lang="sl-SI" kern="0" dirty="0" smtClean="0">
                <a:solidFill>
                  <a:srgbClr val="FF0000"/>
                </a:solidFill>
              </a:rPr>
              <a:t>TESTIRANJE MLADINA-ČLANI</a:t>
            </a:r>
            <a:endParaRPr lang="de-DE" kern="0" dirty="0" smtClean="0">
              <a:solidFill>
                <a:srgbClr val="FF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95536" y="5157192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cs typeface="Arial" charset="0"/>
              </a:rPr>
              <a:t>Desetar izžreba izmed članov 3 tekmovalce, ki bodo izvajali teoretični test</a:t>
            </a:r>
            <a:endParaRPr lang="sl-SI" sz="1800" dirty="0"/>
          </a:p>
        </p:txBody>
      </p:sp>
      <p:sp>
        <p:nvSpPr>
          <p:cNvPr id="3" name="Pravokotnik 2"/>
          <p:cNvSpPr/>
          <p:nvPr/>
        </p:nvSpPr>
        <p:spPr>
          <a:xfrm>
            <a:off x="7740352" y="1196752"/>
            <a:ext cx="12639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cs typeface="Arial" charset="0"/>
              </a:rPr>
              <a:t>Izžrebani tekmovalci izžrebajo po tri vprašanja</a:t>
            </a:r>
            <a:endParaRPr lang="sl-SI" sz="1800" dirty="0"/>
          </a:p>
        </p:txBody>
      </p:sp>
      <p:sp>
        <p:nvSpPr>
          <p:cNvPr id="4" name="Pravokotnik 3"/>
          <p:cNvSpPr/>
          <p:nvPr/>
        </p:nvSpPr>
        <p:spPr>
          <a:xfrm>
            <a:off x="7740352" y="3860629"/>
            <a:ext cx="14077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00" dirty="0">
                <a:cs typeface="Arial" charset="0"/>
              </a:rPr>
              <a:t>Odgovori so (a, b, c). Pravilen odgovor je en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2278119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Ograda številke diapozitiva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r>
              <a:rPr lang="fr-FR" smtClean="0">
                <a:latin typeface="Arial" pitchFamily="34" charset="0"/>
              </a:rPr>
              <a:t>P / </a:t>
            </a:r>
            <a:fld id="{9848BFAB-06F0-4FD0-8E06-FC80A7A4D6AC}" type="slidenum">
              <a:rPr lang="fr-FR" smtClean="0">
                <a:latin typeface="Arial" pitchFamily="34" charset="0"/>
              </a:rPr>
              <a:pPr/>
              <a:t>98</a:t>
            </a:fld>
            <a:endParaRPr lang="fr-FR" smtClean="0">
              <a:latin typeface="Arial" pitchFamily="34" charset="0"/>
            </a:endParaRPr>
          </a:p>
        </p:txBody>
      </p:sp>
      <p:pic>
        <p:nvPicPr>
          <p:cNvPr id="98307" name="Picture 9" descr="D:\Dokumenti\Tečaji\Tehnika\Maskota_gasilec Sam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0" y="1268413"/>
            <a:ext cx="2444750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avokotnik 5"/>
          <p:cNvSpPr/>
          <p:nvPr/>
        </p:nvSpPr>
        <p:spPr>
          <a:xfrm>
            <a:off x="4427984" y="2420888"/>
            <a:ext cx="422408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960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HVALA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">
      <a:dk1>
        <a:srgbClr val="000000"/>
      </a:dk1>
      <a:lt1>
        <a:srgbClr val="808C8C"/>
      </a:lt1>
      <a:dk2>
        <a:srgbClr val="FFAE00"/>
      </a:dk2>
      <a:lt2>
        <a:srgbClr val="FFFFFF"/>
      </a:lt2>
      <a:accent1>
        <a:srgbClr val="BBE0E3"/>
      </a:accent1>
      <a:accent2>
        <a:srgbClr val="414B56"/>
      </a:accent2>
      <a:accent3>
        <a:srgbClr val="C0C5C5"/>
      </a:accent3>
      <a:accent4>
        <a:srgbClr val="000000"/>
      </a:accent4>
      <a:accent5>
        <a:srgbClr val="DAEDEF"/>
      </a:accent5>
      <a:accent6>
        <a:srgbClr val="3A434D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3399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rgbClr val="003399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ačrt po meri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7270</TotalTime>
  <Words>2170</Words>
  <Application>Microsoft Office PowerPoint</Application>
  <PresentationFormat>Diaprojekcija na zaslonu (4:3)</PresentationFormat>
  <Paragraphs>512</Paragraphs>
  <Slides>98</Slides>
  <Notes>8</Notes>
  <HiddenSlides>3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98</vt:i4>
      </vt:variant>
    </vt:vector>
  </HeadingPairs>
  <TitlesOfParts>
    <vt:vector size="102" baseType="lpstr">
      <vt:lpstr>Nouvelle présentation</vt:lpstr>
      <vt:lpstr>Načrt po meri</vt:lpstr>
      <vt:lpstr>CorelDRAW</vt:lpstr>
      <vt:lpstr>PHOTO-PAINT</vt:lpstr>
      <vt:lpstr>POSVET OBSTOJEČIH SODNIKOV ZA CIKEL GASILSKIH TEKMOVANJ ZA MEMORIAL MATEVŽA HACETA 2022/2023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VEDROVKA</vt:lpstr>
      <vt:lpstr>CEV OKOLI TELESA VEDROVKE</vt:lpstr>
      <vt:lpstr>PRIPRAVA ORODJA</vt:lpstr>
      <vt:lpstr>PowerPointova predstavitev</vt:lpstr>
      <vt:lpstr>  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ELEKTRONSKO MERJENJE</vt:lpstr>
      <vt:lpstr>PowerPointova predstavitev</vt:lpstr>
      <vt:lpstr>PowerPointova predstavitev</vt:lpstr>
      <vt:lpstr>SODNIKI</vt:lpstr>
      <vt:lpstr>PowerPointova predstavitev</vt:lpstr>
      <vt:lpstr>PowerPointova predstavitev</vt:lpstr>
      <vt:lpstr>PowerPointova predstavitev</vt:lpstr>
      <vt:lpstr>PowerPointova predstavitev</vt:lpstr>
      <vt:lpstr>TEKMOVALNI PROSTOR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SESTAVA TEKMOVALNE ENOTE IN OSEBNA OPREMA </vt:lpstr>
      <vt:lpstr>IZVEDBA VAJE V TEKMOVALNEM PROSTORU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ENOTA</vt:lpstr>
      <vt:lpstr>IZVEDBA VAJE</vt:lpstr>
      <vt:lpstr>IZVEDBA VAJE</vt:lpstr>
      <vt:lpstr>IZVEDBA VAJE</vt:lpstr>
      <vt:lpstr>IZVEDBA VAJE</vt:lpstr>
      <vt:lpstr>IZVEDBA VAJE</vt:lpstr>
      <vt:lpstr>IZVEDBA VAJE</vt:lpstr>
      <vt:lpstr>OCENJEVALNI LIST</vt:lpstr>
      <vt:lpstr>PowerPointova predstavitev</vt:lpstr>
      <vt:lpstr>PowerPointova predstavitev</vt:lpstr>
      <vt:lpstr>IZVEDBA VAJE</vt:lpstr>
      <vt:lpstr>TEKMOVALNI PROSTOR</vt:lpstr>
      <vt:lpstr>IZVEDBA VAJE</vt:lpstr>
      <vt:lpstr>IZVEDBA VAJE</vt:lpstr>
      <vt:lpstr>IZVEDBA VAJE</vt:lpstr>
      <vt:lpstr>IZVEDBA VAJE</vt:lpstr>
      <vt:lpstr>IZVEDBA VAJE</vt:lpstr>
      <vt:lpstr>IZVEDBA VAJE</vt:lpstr>
      <vt:lpstr>IZVEDBA VAJE</vt:lpstr>
      <vt:lpstr>VAJA MORA BITI IZVEDENA V TEKMOVALNEM PROSTORU</vt:lpstr>
      <vt:lpstr>PowerPointova predstavitev</vt:lpstr>
      <vt:lpstr>VAJA MORA BITI IZVEDENA V TEKMOVALNEM PROSTORU</vt:lpstr>
      <vt:lpstr>IZVEDBA VAJE</vt:lpstr>
      <vt:lpstr>IZVEDBA VAJE</vt:lpstr>
      <vt:lpstr>IZVEDBA VAJE</vt:lpstr>
      <vt:lpstr>PowerPointova predstavitev</vt:lpstr>
      <vt:lpstr>PowerPointova predstavitev</vt:lpstr>
      <vt:lpstr>PowerPointova predstavitev</vt:lpstr>
      <vt:lpstr>PowerPointova predstavitev</vt:lpstr>
    </vt:vector>
  </TitlesOfParts>
  <Company>ž뀀شᦜŘ票뿿큠م舰]蟨ſ܄뿿큐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Pionirji</dc:title>
  <dc:creator>Jezernik</dc:creator>
  <cp:lastModifiedBy>Ivan</cp:lastModifiedBy>
  <cp:revision>388</cp:revision>
  <cp:lastPrinted>2004-09-20T10:46:15Z</cp:lastPrinted>
  <dcterms:created xsi:type="dcterms:W3CDTF">2004-09-20T09:22:13Z</dcterms:created>
  <dcterms:modified xsi:type="dcterms:W3CDTF">2022-02-19T11:44:30Z</dcterms:modified>
</cp:coreProperties>
</file>